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419" r:id="rId3"/>
    <p:sldId id="386" r:id="rId4"/>
    <p:sldId id="430" r:id="rId5"/>
    <p:sldId id="431" r:id="rId6"/>
    <p:sldId id="432" r:id="rId7"/>
    <p:sldId id="433" r:id="rId8"/>
    <p:sldId id="418" r:id="rId9"/>
    <p:sldId id="370" r:id="rId10"/>
    <p:sldId id="377" r:id="rId11"/>
    <p:sldId id="375" r:id="rId12"/>
    <p:sldId id="378" r:id="rId13"/>
    <p:sldId id="371" r:id="rId14"/>
    <p:sldId id="381" r:id="rId15"/>
    <p:sldId id="414" r:id="rId16"/>
    <p:sldId id="391" r:id="rId17"/>
    <p:sldId id="385" r:id="rId18"/>
    <p:sldId id="392" r:id="rId19"/>
    <p:sldId id="434" r:id="rId20"/>
    <p:sldId id="387" r:id="rId21"/>
    <p:sldId id="389" r:id="rId22"/>
    <p:sldId id="390" r:id="rId23"/>
    <p:sldId id="383" r:id="rId24"/>
    <p:sldId id="394" r:id="rId25"/>
    <p:sldId id="417" r:id="rId26"/>
    <p:sldId id="420" r:id="rId27"/>
    <p:sldId id="421" r:id="rId28"/>
    <p:sldId id="422" r:id="rId29"/>
    <p:sldId id="423" r:id="rId30"/>
    <p:sldId id="395" r:id="rId31"/>
    <p:sldId id="416" r:id="rId32"/>
    <p:sldId id="396" r:id="rId33"/>
    <p:sldId id="424" r:id="rId34"/>
    <p:sldId id="397" r:id="rId35"/>
    <p:sldId id="425" r:id="rId36"/>
    <p:sldId id="398" r:id="rId37"/>
    <p:sldId id="399" r:id="rId38"/>
    <p:sldId id="400" r:id="rId39"/>
    <p:sldId id="408" r:id="rId40"/>
    <p:sldId id="409" r:id="rId41"/>
    <p:sldId id="410" r:id="rId42"/>
    <p:sldId id="401" r:id="rId43"/>
    <p:sldId id="405" r:id="rId44"/>
    <p:sldId id="337" r:id="rId45"/>
  </p:sldIdLst>
  <p:sldSz cx="10477500" cy="7345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2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B621-33D4-4D6F-8E72-255E8574918F}" type="datetimeFigureOut">
              <a:rPr lang="pt-BR" smtClean="0"/>
              <a:t>27/04/2022</a:t>
            </a:fld>
            <a:endParaRPr lang="pt-BR"/>
          </a:p>
        </p:txBody>
      </p:sp>
      <p:sp>
        <p:nvSpPr>
          <p:cNvPr id="4" name="Espaço Reservado para Imagem de Slide 3"/>
          <p:cNvSpPr>
            <a:spLocks noGrp="1" noRot="1" noChangeAspect="1"/>
          </p:cNvSpPr>
          <p:nvPr>
            <p:ph type="sldImg" idx="2"/>
          </p:nvPr>
        </p:nvSpPr>
        <p:spPr>
          <a:xfrm>
            <a:off x="1228725" y="1143000"/>
            <a:ext cx="440055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BBCF4-F3EB-44D9-A54F-EBF0ACE35789}" type="slidenum">
              <a:rPr lang="pt-BR" smtClean="0"/>
              <a:t>‹nº›</a:t>
            </a:fld>
            <a:endParaRPr lang="pt-BR"/>
          </a:p>
        </p:txBody>
      </p:sp>
    </p:spTree>
    <p:extLst>
      <p:ext uri="{BB962C8B-B14F-4D97-AF65-F5344CB8AC3E}">
        <p14:creationId xmlns:p14="http://schemas.microsoft.com/office/powerpoint/2010/main" val="6621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82663" y="685800"/>
            <a:ext cx="48926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a:extLst>
              <a:ext uri="{FF2B5EF4-FFF2-40B4-BE49-F238E27FC236}">
                <a16:creationId xmlns:a16="http://schemas.microsoft.com/office/drawing/2014/main" id="{B7F0BA22-F2C3-4CCE-B5CD-42C7EE0E48D9}"/>
              </a:ext>
            </a:extLst>
          </p:cNvPr>
          <p:cNvSpPr>
            <a:spLocks noGrp="1" noRot="1" noChangeAspect="1" noChangeArrowheads="1" noTextEdit="1"/>
          </p:cNvSpPr>
          <p:nvPr>
            <p:ph type="sldImg"/>
          </p:nvPr>
        </p:nvSpPr>
        <p:spPr>
          <a:ln/>
        </p:spPr>
      </p:sp>
      <p:sp>
        <p:nvSpPr>
          <p:cNvPr id="28675" name="Espaço Reservado para Anotações 2">
            <a:extLst>
              <a:ext uri="{FF2B5EF4-FFF2-40B4-BE49-F238E27FC236}">
                <a16:creationId xmlns:a16="http://schemas.microsoft.com/office/drawing/2014/main" id="{7CEDA628-D20A-416E-AA1D-DDC07C698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cs typeface="Arial" panose="020B0604020202020204" pitchFamily="34" charset="0"/>
            </a:endParaRPr>
          </a:p>
        </p:txBody>
      </p:sp>
      <p:sp>
        <p:nvSpPr>
          <p:cNvPr id="28676" name="Espaço Reservado para Número de Slide 3">
            <a:extLst>
              <a:ext uri="{FF2B5EF4-FFF2-40B4-BE49-F238E27FC236}">
                <a16:creationId xmlns:a16="http://schemas.microsoft.com/office/drawing/2014/main" id="{6B1D6448-0FA9-417A-8EB7-19D6D1182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FEF237-590F-4183-9865-EFFAFD902D98}" type="slidenum">
              <a:rPr lang="en-US" altLang="pt-PT" smtClean="0"/>
              <a:pPr/>
              <a:t>12</a:t>
            </a:fld>
            <a:endParaRPr lang="en-US" alt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a:extLst>
              <a:ext uri="{FF2B5EF4-FFF2-40B4-BE49-F238E27FC236}">
                <a16:creationId xmlns:a16="http://schemas.microsoft.com/office/drawing/2014/main" id="{26E651FE-3468-4F3D-96FA-11F922874C8D}"/>
              </a:ext>
            </a:extLst>
          </p:cNvPr>
          <p:cNvSpPr>
            <a:spLocks noGrp="1" noRot="1" noChangeAspect="1" noChangeArrowheads="1" noTextEdit="1"/>
          </p:cNvSpPr>
          <p:nvPr>
            <p:ph type="sldImg"/>
          </p:nvPr>
        </p:nvSpPr>
        <p:spPr>
          <a:ln/>
        </p:spPr>
      </p:sp>
      <p:sp>
        <p:nvSpPr>
          <p:cNvPr id="31747" name="Espaço Reservado para Anotações 2">
            <a:extLst>
              <a:ext uri="{FF2B5EF4-FFF2-40B4-BE49-F238E27FC236}">
                <a16:creationId xmlns:a16="http://schemas.microsoft.com/office/drawing/2014/main" id="{066ED50B-FF74-4D84-92A9-B297B17560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cs typeface="Arial" panose="020B0604020202020204" pitchFamily="34" charset="0"/>
            </a:endParaRPr>
          </a:p>
        </p:txBody>
      </p:sp>
      <p:sp>
        <p:nvSpPr>
          <p:cNvPr id="31748" name="Espaço Reservado para Número de Slide 3">
            <a:extLst>
              <a:ext uri="{FF2B5EF4-FFF2-40B4-BE49-F238E27FC236}">
                <a16:creationId xmlns:a16="http://schemas.microsoft.com/office/drawing/2014/main" id="{134F0DF3-C907-419C-AF04-5584C20CCB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9E810F-C180-4152-A530-D56E935C61F8}" type="slidenum">
              <a:rPr lang="en-US" altLang="pt-PT" smtClean="0"/>
              <a:pPr/>
              <a:t>14</a:t>
            </a:fld>
            <a:endParaRPr lang="en-US" alt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55b39f202_0_8:notes"/>
          <p:cNvSpPr>
            <a:spLocks noGrp="1" noRot="1" noChangeAspect="1"/>
          </p:cNvSpPr>
          <p:nvPr>
            <p:ph type="sldImg" idx="2"/>
          </p:nvPr>
        </p:nvSpPr>
        <p:spPr>
          <a:xfrm>
            <a:off x="982663" y="685800"/>
            <a:ext cx="48926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55b39f2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31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1262DA1-0153-4F4C-9206-9599BC6F9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8BAECA3-6B9B-4907-B716-E79898610D65}" type="slidenum">
              <a:rPr lang="en-US" altLang="pt-BR" smtClean="0"/>
              <a:pPr>
                <a:spcBef>
                  <a:spcPct val="0"/>
                </a:spcBef>
              </a:pPr>
              <a:t>3</a:t>
            </a:fld>
            <a:endParaRPr lang="en-US" altLang="pt-BR"/>
          </a:p>
        </p:txBody>
      </p:sp>
      <p:sp>
        <p:nvSpPr>
          <p:cNvPr id="11267" name="Rectangle 2">
            <a:extLst>
              <a:ext uri="{FF2B5EF4-FFF2-40B4-BE49-F238E27FC236}">
                <a16:creationId xmlns:a16="http://schemas.microsoft.com/office/drawing/2014/main" id="{B457A3F4-4999-4A98-966E-A3BC056247C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F1CCE43-B53C-44C4-BEDD-5B6083E200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7619CED-A6D5-44A3-97FF-C6446FA8E7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1A1D91-82EE-4D42-B060-98CAE7A84056}" type="slidenum">
              <a:rPr lang="en-US" altLang="pt-BR" smtClean="0"/>
              <a:pPr>
                <a:spcBef>
                  <a:spcPct val="0"/>
                </a:spcBef>
              </a:pPr>
              <a:t>4</a:t>
            </a:fld>
            <a:endParaRPr lang="en-US" altLang="pt-BR"/>
          </a:p>
        </p:txBody>
      </p:sp>
      <p:sp>
        <p:nvSpPr>
          <p:cNvPr id="13315" name="Rectangle 2">
            <a:extLst>
              <a:ext uri="{FF2B5EF4-FFF2-40B4-BE49-F238E27FC236}">
                <a16:creationId xmlns:a16="http://schemas.microsoft.com/office/drawing/2014/main" id="{8A4926EF-DB60-45C7-A3F9-4678C012BEC5}"/>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EE1B59B0-0DA3-4EDD-97DD-B37433E782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0983226-8437-46B8-93CB-CA75479F1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1E58812-1DD6-484C-B93E-94FBBB271DB6}" type="slidenum">
              <a:rPr lang="en-US" altLang="pt-BR" smtClean="0"/>
              <a:pPr>
                <a:spcBef>
                  <a:spcPct val="0"/>
                </a:spcBef>
              </a:pPr>
              <a:t>5</a:t>
            </a:fld>
            <a:endParaRPr lang="en-US" altLang="pt-BR"/>
          </a:p>
        </p:txBody>
      </p:sp>
      <p:sp>
        <p:nvSpPr>
          <p:cNvPr id="15363" name="Rectangle 2">
            <a:extLst>
              <a:ext uri="{FF2B5EF4-FFF2-40B4-BE49-F238E27FC236}">
                <a16:creationId xmlns:a16="http://schemas.microsoft.com/office/drawing/2014/main" id="{6C9617A2-D1A6-4BAA-881E-B8EBF542B7A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E8F77CD-13AC-4DB5-A45F-0AEA391EC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4052D3C-F6F4-406F-9B59-9DF165301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DAD2D1-3EF7-40C0-B443-6971EFE96AAC}" type="slidenum">
              <a:rPr lang="en-US" altLang="pt-BR" smtClean="0"/>
              <a:pPr>
                <a:spcBef>
                  <a:spcPct val="0"/>
                </a:spcBef>
              </a:pPr>
              <a:t>6</a:t>
            </a:fld>
            <a:endParaRPr lang="en-US" altLang="pt-BR"/>
          </a:p>
        </p:txBody>
      </p:sp>
      <p:sp>
        <p:nvSpPr>
          <p:cNvPr id="17411" name="Rectangle 2">
            <a:extLst>
              <a:ext uri="{FF2B5EF4-FFF2-40B4-BE49-F238E27FC236}">
                <a16:creationId xmlns:a16="http://schemas.microsoft.com/office/drawing/2014/main" id="{2E988830-7843-4CF0-991D-B55FD0217FE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16237D5-E6B6-40E4-943D-9FF4DE15C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49CCE06-3D0F-4358-B7DF-63715AC3E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A92FCB-4066-4496-88EA-2050F0561BA4}" type="slidenum">
              <a:rPr lang="en-US" altLang="pt-BR" smtClean="0"/>
              <a:pPr>
                <a:spcBef>
                  <a:spcPct val="0"/>
                </a:spcBef>
              </a:pPr>
              <a:t>7</a:t>
            </a:fld>
            <a:endParaRPr lang="en-US" altLang="pt-BR"/>
          </a:p>
        </p:txBody>
      </p:sp>
      <p:sp>
        <p:nvSpPr>
          <p:cNvPr id="19459" name="Rectangle 2">
            <a:extLst>
              <a:ext uri="{FF2B5EF4-FFF2-40B4-BE49-F238E27FC236}">
                <a16:creationId xmlns:a16="http://schemas.microsoft.com/office/drawing/2014/main" id="{298C29FF-4711-4A56-BBF8-BE3D9DE6100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67DBCAC-5C09-41E6-BD7B-CF8ADEA28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a:extLst>
              <a:ext uri="{FF2B5EF4-FFF2-40B4-BE49-F238E27FC236}">
                <a16:creationId xmlns:a16="http://schemas.microsoft.com/office/drawing/2014/main" id="{78EEC5B5-D866-4E3F-B72A-677C217E2460}"/>
              </a:ext>
            </a:extLst>
          </p:cNvPr>
          <p:cNvSpPr>
            <a:spLocks noGrp="1" noRot="1" noChangeAspect="1" noChangeArrowheads="1" noTextEdit="1"/>
          </p:cNvSpPr>
          <p:nvPr>
            <p:ph type="sldImg"/>
          </p:nvPr>
        </p:nvSpPr>
        <p:spPr>
          <a:ln/>
        </p:spPr>
      </p:sp>
      <p:sp>
        <p:nvSpPr>
          <p:cNvPr id="22531" name="Espaço Reservado para Anotações 2">
            <a:extLst>
              <a:ext uri="{FF2B5EF4-FFF2-40B4-BE49-F238E27FC236}">
                <a16:creationId xmlns:a16="http://schemas.microsoft.com/office/drawing/2014/main" id="{7001DC23-415A-4D47-A030-46BDCF6931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cs typeface="Arial" panose="020B0604020202020204" pitchFamily="34" charset="0"/>
            </a:endParaRPr>
          </a:p>
        </p:txBody>
      </p:sp>
      <p:sp>
        <p:nvSpPr>
          <p:cNvPr id="22532" name="Espaço Reservado para Número de Slide 3">
            <a:extLst>
              <a:ext uri="{FF2B5EF4-FFF2-40B4-BE49-F238E27FC236}">
                <a16:creationId xmlns:a16="http://schemas.microsoft.com/office/drawing/2014/main" id="{05903CD4-9AC7-4132-81C7-1B979ADA9B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405CE8-F757-4FC5-B76A-047065D88BCD}" type="slidenum">
              <a:rPr lang="en-US" altLang="pt-PT" smtClean="0"/>
              <a:pPr/>
              <a:t>9</a:t>
            </a:fld>
            <a:endParaRPr lang="en-US" alt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a:extLst>
              <a:ext uri="{FF2B5EF4-FFF2-40B4-BE49-F238E27FC236}">
                <a16:creationId xmlns:a16="http://schemas.microsoft.com/office/drawing/2014/main" id="{585E8FF7-5537-47F5-860F-EAEE9F55BBFB}"/>
              </a:ext>
            </a:extLst>
          </p:cNvPr>
          <p:cNvSpPr>
            <a:spLocks noGrp="1" noRot="1" noChangeAspect="1" noChangeArrowheads="1" noTextEdit="1"/>
          </p:cNvSpPr>
          <p:nvPr>
            <p:ph type="sldImg"/>
          </p:nvPr>
        </p:nvSpPr>
        <p:spPr>
          <a:ln/>
        </p:spPr>
      </p:sp>
      <p:sp>
        <p:nvSpPr>
          <p:cNvPr id="24579" name="Espaço Reservado para Anotações 2">
            <a:extLst>
              <a:ext uri="{FF2B5EF4-FFF2-40B4-BE49-F238E27FC236}">
                <a16:creationId xmlns:a16="http://schemas.microsoft.com/office/drawing/2014/main" id="{64D50C73-80C7-4BDD-9F5F-9EF57FF89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cs typeface="Arial" panose="020B0604020202020204" pitchFamily="34" charset="0"/>
            </a:endParaRPr>
          </a:p>
        </p:txBody>
      </p:sp>
      <p:sp>
        <p:nvSpPr>
          <p:cNvPr id="24580" name="Espaço Reservado para Número de Slide 3">
            <a:extLst>
              <a:ext uri="{FF2B5EF4-FFF2-40B4-BE49-F238E27FC236}">
                <a16:creationId xmlns:a16="http://schemas.microsoft.com/office/drawing/2014/main" id="{376C5304-347E-4F26-83E4-49992AABD1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7E9249-14BC-4EBF-A87D-143660504A26}" type="slidenum">
              <a:rPr lang="en-US" altLang="pt-PT" smtClean="0"/>
              <a:pPr/>
              <a:t>10</a:t>
            </a:fld>
            <a:endParaRPr lang="en-US" alt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a:extLst>
              <a:ext uri="{FF2B5EF4-FFF2-40B4-BE49-F238E27FC236}">
                <a16:creationId xmlns:a16="http://schemas.microsoft.com/office/drawing/2014/main" id="{A6C78381-9EDB-4FEA-A773-CB92A8265B8C}"/>
              </a:ext>
            </a:extLst>
          </p:cNvPr>
          <p:cNvSpPr>
            <a:spLocks noGrp="1" noRot="1" noChangeAspect="1" noChangeArrowheads="1" noTextEdit="1"/>
          </p:cNvSpPr>
          <p:nvPr>
            <p:ph type="sldImg"/>
          </p:nvPr>
        </p:nvSpPr>
        <p:spPr>
          <a:ln/>
        </p:spPr>
      </p:sp>
      <p:sp>
        <p:nvSpPr>
          <p:cNvPr id="26627" name="Espaço Reservado para Anotações 2">
            <a:extLst>
              <a:ext uri="{FF2B5EF4-FFF2-40B4-BE49-F238E27FC236}">
                <a16:creationId xmlns:a16="http://schemas.microsoft.com/office/drawing/2014/main" id="{07EC2ADB-D3DE-4B94-B620-64E1443E4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Arial" panose="020B0604020202020204" pitchFamily="34" charset="0"/>
              <a:cs typeface="Arial" panose="020B0604020202020204" pitchFamily="34" charset="0"/>
            </a:endParaRPr>
          </a:p>
        </p:txBody>
      </p:sp>
      <p:sp>
        <p:nvSpPr>
          <p:cNvPr id="26628" name="Espaço Reservado para Número de Slide 3">
            <a:extLst>
              <a:ext uri="{FF2B5EF4-FFF2-40B4-BE49-F238E27FC236}">
                <a16:creationId xmlns:a16="http://schemas.microsoft.com/office/drawing/2014/main" id="{2BC76480-C6AF-453A-A4F8-99E860B4AE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93D8C8-974C-4FAC-B12B-49A3C9254767}" type="slidenum">
              <a:rPr lang="en-US" altLang="pt-PT" smtClean="0"/>
              <a:pPr/>
              <a:t>11</a:t>
            </a:fld>
            <a:endParaRPr lang="en-US" alt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85813" y="1202123"/>
            <a:ext cx="8905875" cy="2557275"/>
          </a:xfrm>
        </p:spPr>
        <p:txBody>
          <a:bodyPr anchor="b"/>
          <a:lstStyle>
            <a:lvl1pPr algn="ctr">
              <a:defRPr sz="6427"/>
            </a:lvl1pPr>
          </a:lstStyle>
          <a:p>
            <a:r>
              <a:rPr lang="pt-BR"/>
              <a:t>Clique para editar o título Mestre</a:t>
            </a:r>
            <a:endParaRPr lang="en-US" dirty="0"/>
          </a:p>
        </p:txBody>
      </p:sp>
      <p:sp>
        <p:nvSpPr>
          <p:cNvPr id="3" name="Subtitle 2"/>
          <p:cNvSpPr>
            <a:spLocks noGrp="1"/>
          </p:cNvSpPr>
          <p:nvPr>
            <p:ph type="subTitle" idx="1"/>
          </p:nvPr>
        </p:nvSpPr>
        <p:spPr>
          <a:xfrm>
            <a:off x="1309688" y="3858016"/>
            <a:ext cx="7858125" cy="1773429"/>
          </a:xfrm>
        </p:spPr>
        <p:txBody>
          <a:bodyPr/>
          <a:lstStyle>
            <a:lvl1pPr marL="0" indent="0" algn="ctr">
              <a:buNone/>
              <a:defRPr sz="2571"/>
            </a:lvl1pPr>
            <a:lvl2pPr marL="489707" indent="0" algn="ctr">
              <a:buNone/>
              <a:defRPr sz="2142"/>
            </a:lvl2pPr>
            <a:lvl3pPr marL="979414" indent="0" algn="ctr">
              <a:buNone/>
              <a:defRPr sz="1928"/>
            </a:lvl3pPr>
            <a:lvl4pPr marL="1469121" indent="0" algn="ctr">
              <a:buNone/>
              <a:defRPr sz="1714"/>
            </a:lvl4pPr>
            <a:lvl5pPr marL="1958828" indent="0" algn="ctr">
              <a:buNone/>
              <a:defRPr sz="1714"/>
            </a:lvl5pPr>
            <a:lvl6pPr marL="2448535" indent="0" algn="ctr">
              <a:buNone/>
              <a:defRPr sz="1714"/>
            </a:lvl6pPr>
            <a:lvl7pPr marL="2938242" indent="0" algn="ctr">
              <a:buNone/>
              <a:defRPr sz="1714"/>
            </a:lvl7pPr>
            <a:lvl8pPr marL="3427948" indent="0" algn="ctr">
              <a:buNone/>
              <a:defRPr sz="1714"/>
            </a:lvl8pPr>
            <a:lvl9pPr marL="3917655" indent="0" algn="ctr">
              <a:buNone/>
              <a:defRPr sz="171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27/04/2022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331265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27/04/2022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54836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7961" y="391072"/>
            <a:ext cx="2259211" cy="6224856"/>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20329" y="391072"/>
            <a:ext cx="6646664" cy="622485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27/04/2022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48679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7156" y="635534"/>
            <a:ext cx="9763188" cy="81786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57156" y="1645834"/>
            <a:ext cx="9763188" cy="4878915"/>
          </a:xfrm>
          <a:prstGeom prst="rect">
            <a:avLst/>
          </a:prstGeom>
        </p:spPr>
        <p:txBody>
          <a:bodyPr spcFirstLastPara="1" wrap="square" lIns="91425" tIns="91425" rIns="91425" bIns="91425" anchor="t" anchorCtr="0">
            <a:normAutofit/>
          </a:bodyPr>
          <a:lstStyle>
            <a:lvl1pPr marL="523860" lvl="0" indent="-392895">
              <a:spcBef>
                <a:spcPts val="0"/>
              </a:spcBef>
              <a:spcAft>
                <a:spcPts val="0"/>
              </a:spcAft>
              <a:buSzPts val="1800"/>
              <a:buChar char="●"/>
              <a:defRPr/>
            </a:lvl1pPr>
            <a:lvl2pPr marL="1047720" lvl="1" indent="-363792">
              <a:spcBef>
                <a:spcPts val="0"/>
              </a:spcBef>
              <a:spcAft>
                <a:spcPts val="0"/>
              </a:spcAft>
              <a:buSzPts val="1400"/>
              <a:buChar char="○"/>
              <a:defRPr/>
            </a:lvl2pPr>
            <a:lvl3pPr marL="1571579" lvl="2" indent="-363792">
              <a:spcBef>
                <a:spcPts val="0"/>
              </a:spcBef>
              <a:spcAft>
                <a:spcPts val="0"/>
              </a:spcAft>
              <a:buSzPts val="1400"/>
              <a:buChar char="■"/>
              <a:defRPr/>
            </a:lvl3pPr>
            <a:lvl4pPr marL="2095439" lvl="3" indent="-363792">
              <a:spcBef>
                <a:spcPts val="0"/>
              </a:spcBef>
              <a:spcAft>
                <a:spcPts val="0"/>
              </a:spcAft>
              <a:buSzPts val="1400"/>
              <a:buChar char="●"/>
              <a:defRPr/>
            </a:lvl4pPr>
            <a:lvl5pPr marL="2619299" lvl="4" indent="-363792">
              <a:spcBef>
                <a:spcPts val="0"/>
              </a:spcBef>
              <a:spcAft>
                <a:spcPts val="0"/>
              </a:spcAft>
              <a:buSzPts val="1400"/>
              <a:buChar char="○"/>
              <a:defRPr/>
            </a:lvl5pPr>
            <a:lvl6pPr marL="3143159" lvl="5" indent="-363792">
              <a:spcBef>
                <a:spcPts val="0"/>
              </a:spcBef>
              <a:spcAft>
                <a:spcPts val="0"/>
              </a:spcAft>
              <a:buSzPts val="1400"/>
              <a:buChar char="■"/>
              <a:defRPr/>
            </a:lvl6pPr>
            <a:lvl7pPr marL="3667018" lvl="6" indent="-363792">
              <a:spcBef>
                <a:spcPts val="0"/>
              </a:spcBef>
              <a:spcAft>
                <a:spcPts val="0"/>
              </a:spcAft>
              <a:buSzPts val="1400"/>
              <a:buChar char="●"/>
              <a:defRPr/>
            </a:lvl7pPr>
            <a:lvl8pPr marL="4190878" lvl="7" indent="-363792">
              <a:spcBef>
                <a:spcPts val="0"/>
              </a:spcBef>
              <a:spcAft>
                <a:spcPts val="0"/>
              </a:spcAft>
              <a:buSzPts val="1400"/>
              <a:buChar char="○"/>
              <a:defRPr/>
            </a:lvl8pPr>
            <a:lvl9pPr marL="4714738" lvl="8" indent="-3637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708025" y="6659477"/>
            <a:ext cx="628719" cy="5620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369477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8136-D917-46AA-94D8-A8640C577D35}" type="datetimeFigureOut">
              <a:rPr lang="pt-BR" smtClean="0"/>
              <a:t>27/04/2022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7475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14872" y="1831242"/>
            <a:ext cx="9036844" cy="3055466"/>
          </a:xfrm>
        </p:spPr>
        <p:txBody>
          <a:bodyPr anchor="b"/>
          <a:lstStyle>
            <a:lvl1pPr>
              <a:defRPr sz="6427"/>
            </a:lvl1pPr>
          </a:lstStyle>
          <a:p>
            <a:r>
              <a:rPr lang="pt-BR"/>
              <a:t>Clique para editar o título Mestre</a:t>
            </a:r>
            <a:endParaRPr lang="en-US" dirty="0"/>
          </a:p>
        </p:txBody>
      </p:sp>
      <p:sp>
        <p:nvSpPr>
          <p:cNvPr id="3" name="Text Placeholder 2"/>
          <p:cNvSpPr>
            <a:spLocks noGrp="1"/>
          </p:cNvSpPr>
          <p:nvPr>
            <p:ph type="body" idx="1"/>
          </p:nvPr>
        </p:nvSpPr>
        <p:spPr>
          <a:xfrm>
            <a:off x="714872" y="4915614"/>
            <a:ext cx="9036844" cy="1606798"/>
          </a:xfrm>
        </p:spPr>
        <p:txBody>
          <a:bodyPr/>
          <a:lstStyle>
            <a:lvl1pPr marL="0" indent="0">
              <a:buNone/>
              <a:defRPr sz="2571">
                <a:solidFill>
                  <a:schemeClr val="tx1"/>
                </a:solidFill>
              </a:defRPr>
            </a:lvl1pPr>
            <a:lvl2pPr marL="489707" indent="0">
              <a:buNone/>
              <a:defRPr sz="2142">
                <a:solidFill>
                  <a:schemeClr val="tx1">
                    <a:tint val="75000"/>
                  </a:schemeClr>
                </a:solidFill>
              </a:defRPr>
            </a:lvl2pPr>
            <a:lvl3pPr marL="979414" indent="0">
              <a:buNone/>
              <a:defRPr sz="1928">
                <a:solidFill>
                  <a:schemeClr val="tx1">
                    <a:tint val="75000"/>
                  </a:schemeClr>
                </a:solidFill>
              </a:defRPr>
            </a:lvl3pPr>
            <a:lvl4pPr marL="1469121" indent="0">
              <a:buNone/>
              <a:defRPr sz="1714">
                <a:solidFill>
                  <a:schemeClr val="tx1">
                    <a:tint val="75000"/>
                  </a:schemeClr>
                </a:solidFill>
              </a:defRPr>
            </a:lvl4pPr>
            <a:lvl5pPr marL="1958828" indent="0">
              <a:buNone/>
              <a:defRPr sz="1714">
                <a:solidFill>
                  <a:schemeClr val="tx1">
                    <a:tint val="75000"/>
                  </a:schemeClr>
                </a:solidFill>
              </a:defRPr>
            </a:lvl5pPr>
            <a:lvl6pPr marL="2448535" indent="0">
              <a:buNone/>
              <a:defRPr sz="1714">
                <a:solidFill>
                  <a:schemeClr val="tx1">
                    <a:tint val="75000"/>
                  </a:schemeClr>
                </a:solidFill>
              </a:defRPr>
            </a:lvl6pPr>
            <a:lvl7pPr marL="2938242" indent="0">
              <a:buNone/>
              <a:defRPr sz="1714">
                <a:solidFill>
                  <a:schemeClr val="tx1">
                    <a:tint val="75000"/>
                  </a:schemeClr>
                </a:solidFill>
              </a:defRPr>
            </a:lvl7pPr>
            <a:lvl8pPr marL="3427948" indent="0">
              <a:buNone/>
              <a:defRPr sz="1714">
                <a:solidFill>
                  <a:schemeClr val="tx1">
                    <a:tint val="75000"/>
                  </a:schemeClr>
                </a:solidFill>
              </a:defRPr>
            </a:lvl8pPr>
            <a:lvl9pPr marL="3917655" indent="0">
              <a:buNone/>
              <a:defRPr sz="1714">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2318136-D917-46AA-94D8-A8640C577D35}" type="datetimeFigureOut">
              <a:rPr lang="pt-BR" smtClean="0"/>
              <a:t>27/04/2022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13552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20328" y="1955363"/>
            <a:ext cx="4452938" cy="466056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04234" y="1955363"/>
            <a:ext cx="4452938" cy="466056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318136-D917-46AA-94D8-A8640C577D35}" type="datetimeFigureOut">
              <a:rPr lang="pt-BR" smtClean="0"/>
              <a:t>27/04/2022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4332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21693" y="391074"/>
            <a:ext cx="9036844" cy="141976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21694" y="1800635"/>
            <a:ext cx="4432473"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pt-BR"/>
              <a:t>Clique para editar os estilos de texto Mestres</a:t>
            </a:r>
          </a:p>
        </p:txBody>
      </p:sp>
      <p:sp>
        <p:nvSpPr>
          <p:cNvPr id="4" name="Content Placeholder 3"/>
          <p:cNvSpPr>
            <a:spLocks noGrp="1"/>
          </p:cNvSpPr>
          <p:nvPr>
            <p:ph sz="half" idx="2"/>
          </p:nvPr>
        </p:nvSpPr>
        <p:spPr>
          <a:xfrm>
            <a:off x="721694" y="2683098"/>
            <a:ext cx="4432473" cy="394643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304235" y="1800635"/>
            <a:ext cx="4454302" cy="882463"/>
          </a:xfrm>
        </p:spPr>
        <p:txBody>
          <a:bodyPr anchor="b"/>
          <a:lstStyle>
            <a:lvl1pPr marL="0" indent="0">
              <a:buNone/>
              <a:defRPr sz="2571" b="1"/>
            </a:lvl1pPr>
            <a:lvl2pPr marL="489707" indent="0">
              <a:buNone/>
              <a:defRPr sz="2142" b="1"/>
            </a:lvl2pPr>
            <a:lvl3pPr marL="979414" indent="0">
              <a:buNone/>
              <a:defRPr sz="1928" b="1"/>
            </a:lvl3pPr>
            <a:lvl4pPr marL="1469121" indent="0">
              <a:buNone/>
              <a:defRPr sz="1714" b="1"/>
            </a:lvl4pPr>
            <a:lvl5pPr marL="1958828" indent="0">
              <a:buNone/>
              <a:defRPr sz="1714" b="1"/>
            </a:lvl5pPr>
            <a:lvl6pPr marL="2448535" indent="0">
              <a:buNone/>
              <a:defRPr sz="1714" b="1"/>
            </a:lvl6pPr>
            <a:lvl7pPr marL="2938242" indent="0">
              <a:buNone/>
              <a:defRPr sz="1714" b="1"/>
            </a:lvl7pPr>
            <a:lvl8pPr marL="3427948" indent="0">
              <a:buNone/>
              <a:defRPr sz="1714" b="1"/>
            </a:lvl8pPr>
            <a:lvl9pPr marL="3917655" indent="0">
              <a:buNone/>
              <a:defRPr sz="1714" b="1"/>
            </a:lvl9pPr>
          </a:lstStyle>
          <a:p>
            <a:pPr lvl="0"/>
            <a:r>
              <a:rPr lang="pt-BR"/>
              <a:t>Clique para editar os estilos de texto Mestres</a:t>
            </a:r>
          </a:p>
        </p:txBody>
      </p:sp>
      <p:sp>
        <p:nvSpPr>
          <p:cNvPr id="6" name="Content Placeholder 5"/>
          <p:cNvSpPr>
            <a:spLocks noGrp="1"/>
          </p:cNvSpPr>
          <p:nvPr>
            <p:ph sz="quarter" idx="4"/>
          </p:nvPr>
        </p:nvSpPr>
        <p:spPr>
          <a:xfrm>
            <a:off x="5304235" y="2683098"/>
            <a:ext cx="4454302" cy="394643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318136-D917-46AA-94D8-A8640C577D35}" type="datetimeFigureOut">
              <a:rPr lang="pt-BR" smtClean="0"/>
              <a:t>27/04/2022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02920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318136-D917-46AA-94D8-A8640C577D35}" type="datetimeFigureOut">
              <a:rPr lang="pt-BR" smtClean="0"/>
              <a:t>27/04/2022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290435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18136-D917-46AA-94D8-A8640C577D35}" type="datetimeFigureOut">
              <a:rPr lang="pt-BR" smtClean="0"/>
              <a:t>27/04/2022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406663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pt-BR"/>
              <a:t>Clique para editar o título Mestre</a:t>
            </a:r>
            <a:endParaRPr lang="en-US" dirty="0"/>
          </a:p>
        </p:txBody>
      </p:sp>
      <p:sp>
        <p:nvSpPr>
          <p:cNvPr id="3" name="Content Placeholder 2"/>
          <p:cNvSpPr>
            <a:spLocks noGrp="1"/>
          </p:cNvSpPr>
          <p:nvPr>
            <p:ph idx="1"/>
          </p:nvPr>
        </p:nvSpPr>
        <p:spPr>
          <a:xfrm>
            <a:off x="4454302" y="1057598"/>
            <a:ext cx="5304234" cy="5219969"/>
          </a:xfrm>
        </p:spPr>
        <p:txBody>
          <a:bodyPr/>
          <a:lstStyle>
            <a:lvl1pPr>
              <a:defRPr sz="3428"/>
            </a:lvl1pPr>
            <a:lvl2pPr>
              <a:defRPr sz="2999"/>
            </a:lvl2pPr>
            <a:lvl3pPr>
              <a:defRPr sz="2571"/>
            </a:lvl3pPr>
            <a:lvl4pPr>
              <a:defRPr sz="2142"/>
            </a:lvl4pPr>
            <a:lvl5pPr>
              <a:defRPr sz="2142"/>
            </a:lvl5pPr>
            <a:lvl6pPr>
              <a:defRPr sz="2142"/>
            </a:lvl6pPr>
            <a:lvl7pPr>
              <a:defRPr sz="2142"/>
            </a:lvl7pPr>
            <a:lvl8pPr>
              <a:defRPr sz="2142"/>
            </a:lvl8pPr>
            <a:lvl9pPr>
              <a:defRPr sz="214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318136-D917-46AA-94D8-A8640C577D35}" type="datetimeFigureOut">
              <a:rPr lang="pt-BR" smtClean="0"/>
              <a:t>27/04/2022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93877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21693" y="489691"/>
            <a:ext cx="3379266" cy="1713918"/>
          </a:xfrm>
        </p:spPr>
        <p:txBody>
          <a:bodyPr anchor="b"/>
          <a:lstStyle>
            <a:lvl1pPr>
              <a:defRPr sz="342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454302" y="1057598"/>
            <a:ext cx="5304234" cy="5219969"/>
          </a:xfrm>
        </p:spPr>
        <p:txBody>
          <a:bodyPr anchor="t"/>
          <a:lstStyle>
            <a:lvl1pPr marL="0" indent="0">
              <a:buNone/>
              <a:defRPr sz="3428"/>
            </a:lvl1pPr>
            <a:lvl2pPr marL="489707" indent="0">
              <a:buNone/>
              <a:defRPr sz="2999"/>
            </a:lvl2pPr>
            <a:lvl3pPr marL="979414" indent="0">
              <a:buNone/>
              <a:defRPr sz="2571"/>
            </a:lvl3pPr>
            <a:lvl4pPr marL="1469121" indent="0">
              <a:buNone/>
              <a:defRPr sz="2142"/>
            </a:lvl4pPr>
            <a:lvl5pPr marL="1958828" indent="0">
              <a:buNone/>
              <a:defRPr sz="2142"/>
            </a:lvl5pPr>
            <a:lvl6pPr marL="2448535" indent="0">
              <a:buNone/>
              <a:defRPr sz="2142"/>
            </a:lvl6pPr>
            <a:lvl7pPr marL="2938242" indent="0">
              <a:buNone/>
              <a:defRPr sz="2142"/>
            </a:lvl7pPr>
            <a:lvl8pPr marL="3427948" indent="0">
              <a:buNone/>
              <a:defRPr sz="2142"/>
            </a:lvl8pPr>
            <a:lvl9pPr marL="3917655" indent="0">
              <a:buNone/>
              <a:defRPr sz="2142"/>
            </a:lvl9pPr>
          </a:lstStyle>
          <a:p>
            <a:r>
              <a:rPr lang="pt-BR"/>
              <a:t>Clique no ícone para adicionar uma imagem</a:t>
            </a:r>
            <a:endParaRPr lang="en-US" dirty="0"/>
          </a:p>
        </p:txBody>
      </p:sp>
      <p:sp>
        <p:nvSpPr>
          <p:cNvPr id="4" name="Text Placeholder 3"/>
          <p:cNvSpPr>
            <a:spLocks noGrp="1"/>
          </p:cNvSpPr>
          <p:nvPr>
            <p:ph type="body" sz="half" idx="2"/>
          </p:nvPr>
        </p:nvSpPr>
        <p:spPr>
          <a:xfrm>
            <a:off x="721693" y="2203609"/>
            <a:ext cx="3379266" cy="4082458"/>
          </a:xfrm>
        </p:spPr>
        <p:txBody>
          <a:bodyPr/>
          <a:lstStyle>
            <a:lvl1pPr marL="0" indent="0">
              <a:buNone/>
              <a:defRPr sz="1714"/>
            </a:lvl1pPr>
            <a:lvl2pPr marL="489707" indent="0">
              <a:buNone/>
              <a:defRPr sz="1500"/>
            </a:lvl2pPr>
            <a:lvl3pPr marL="979414" indent="0">
              <a:buNone/>
              <a:defRPr sz="1285"/>
            </a:lvl3pPr>
            <a:lvl4pPr marL="1469121" indent="0">
              <a:buNone/>
              <a:defRPr sz="1071"/>
            </a:lvl4pPr>
            <a:lvl5pPr marL="1958828" indent="0">
              <a:buNone/>
              <a:defRPr sz="1071"/>
            </a:lvl5pPr>
            <a:lvl6pPr marL="2448535" indent="0">
              <a:buNone/>
              <a:defRPr sz="1071"/>
            </a:lvl6pPr>
            <a:lvl7pPr marL="2938242" indent="0">
              <a:buNone/>
              <a:defRPr sz="1071"/>
            </a:lvl7pPr>
            <a:lvl8pPr marL="3427948" indent="0">
              <a:buNone/>
              <a:defRPr sz="1071"/>
            </a:lvl8pPr>
            <a:lvl9pPr marL="3917655" indent="0">
              <a:buNone/>
              <a:defRPr sz="107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2318136-D917-46AA-94D8-A8640C577D35}" type="datetimeFigureOut">
              <a:rPr lang="pt-BR" smtClean="0"/>
              <a:t>27/04/2022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C15C4C-892E-4C77-A4B3-E45F7316CD3E}" type="slidenum">
              <a:rPr lang="pt-BR" smtClean="0"/>
              <a:t>‹nº›</a:t>
            </a:fld>
            <a:endParaRPr lang="pt-BR"/>
          </a:p>
        </p:txBody>
      </p:sp>
    </p:spTree>
    <p:extLst>
      <p:ext uri="{BB962C8B-B14F-4D97-AF65-F5344CB8AC3E}">
        <p14:creationId xmlns:p14="http://schemas.microsoft.com/office/powerpoint/2010/main" val="167443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328" y="391074"/>
            <a:ext cx="9036844" cy="141976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20328" y="1955363"/>
            <a:ext cx="9036844" cy="466056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328" y="6808065"/>
            <a:ext cx="2357438" cy="391073"/>
          </a:xfrm>
          <a:prstGeom prst="rect">
            <a:avLst/>
          </a:prstGeom>
        </p:spPr>
        <p:txBody>
          <a:bodyPr vert="horz" lIns="91440" tIns="45720" rIns="91440" bIns="45720" rtlCol="0" anchor="ctr"/>
          <a:lstStyle>
            <a:lvl1pPr algn="l">
              <a:defRPr sz="1285">
                <a:solidFill>
                  <a:schemeClr val="tx1">
                    <a:tint val="75000"/>
                  </a:schemeClr>
                </a:solidFill>
              </a:defRPr>
            </a:lvl1pPr>
          </a:lstStyle>
          <a:p>
            <a:fld id="{62318136-D917-46AA-94D8-A8640C577D35}" type="datetimeFigureOut">
              <a:rPr lang="pt-BR" smtClean="0"/>
              <a:t>27/04/2022</a:t>
            </a:fld>
            <a:endParaRPr lang="pt-BR"/>
          </a:p>
        </p:txBody>
      </p:sp>
      <p:sp>
        <p:nvSpPr>
          <p:cNvPr id="5" name="Footer Placeholder 4"/>
          <p:cNvSpPr>
            <a:spLocks noGrp="1"/>
          </p:cNvSpPr>
          <p:nvPr>
            <p:ph type="ftr" sz="quarter" idx="3"/>
          </p:nvPr>
        </p:nvSpPr>
        <p:spPr>
          <a:xfrm>
            <a:off x="3470672" y="6808065"/>
            <a:ext cx="3536156" cy="391073"/>
          </a:xfrm>
          <a:prstGeom prst="rect">
            <a:avLst/>
          </a:prstGeom>
        </p:spPr>
        <p:txBody>
          <a:bodyPr vert="horz" lIns="91440" tIns="45720" rIns="91440" bIns="45720" rtlCol="0" anchor="ctr"/>
          <a:lstStyle>
            <a:lvl1pPr algn="ctr">
              <a:defRPr sz="128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399734" y="6808065"/>
            <a:ext cx="2357438" cy="391073"/>
          </a:xfrm>
          <a:prstGeom prst="rect">
            <a:avLst/>
          </a:prstGeom>
        </p:spPr>
        <p:txBody>
          <a:bodyPr vert="horz" lIns="91440" tIns="45720" rIns="91440" bIns="45720" rtlCol="0" anchor="ctr"/>
          <a:lstStyle>
            <a:lvl1pPr algn="r">
              <a:defRPr sz="1285">
                <a:solidFill>
                  <a:schemeClr val="tx1">
                    <a:tint val="75000"/>
                  </a:schemeClr>
                </a:solidFill>
              </a:defRPr>
            </a:lvl1pPr>
          </a:lstStyle>
          <a:p>
            <a:fld id="{C6C15C4C-892E-4C77-A4B3-E45F7316CD3E}" type="slidenum">
              <a:rPr lang="pt-BR" smtClean="0"/>
              <a:t>‹nº›</a:t>
            </a:fld>
            <a:endParaRPr lang="pt-BR"/>
          </a:p>
        </p:txBody>
      </p:sp>
    </p:spTree>
    <p:extLst>
      <p:ext uri="{BB962C8B-B14F-4D97-AF65-F5344CB8AC3E}">
        <p14:creationId xmlns:p14="http://schemas.microsoft.com/office/powerpoint/2010/main" val="1639138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79414" rtl="0" eaLnBrk="1" latinLnBrk="0" hangingPunct="1">
        <a:lnSpc>
          <a:spcPct val="90000"/>
        </a:lnSpc>
        <a:spcBef>
          <a:spcPct val="0"/>
        </a:spcBef>
        <a:buNone/>
        <a:defRPr sz="4713" kern="1200">
          <a:solidFill>
            <a:schemeClr val="tx1"/>
          </a:solidFill>
          <a:latin typeface="+mj-lt"/>
          <a:ea typeface="+mj-ea"/>
          <a:cs typeface="+mj-cs"/>
        </a:defRPr>
      </a:lvl1pPr>
    </p:titleStyle>
    <p:bodyStyle>
      <a:lvl1pPr marL="244853" indent="-244853" algn="l" defTabSz="979414" rtl="0" eaLnBrk="1" latinLnBrk="0" hangingPunct="1">
        <a:lnSpc>
          <a:spcPct val="90000"/>
        </a:lnSpc>
        <a:spcBef>
          <a:spcPts val="1071"/>
        </a:spcBef>
        <a:buFont typeface="Arial" panose="020B0604020202020204" pitchFamily="34" charset="0"/>
        <a:buChar char="•"/>
        <a:defRPr sz="2999" kern="1200">
          <a:solidFill>
            <a:schemeClr val="tx1"/>
          </a:solidFill>
          <a:latin typeface="+mn-lt"/>
          <a:ea typeface="+mn-ea"/>
          <a:cs typeface="+mn-cs"/>
        </a:defRPr>
      </a:lvl1pPr>
      <a:lvl2pPr marL="734560" indent="-244853" algn="l" defTabSz="979414" rtl="0" eaLnBrk="1" latinLnBrk="0" hangingPunct="1">
        <a:lnSpc>
          <a:spcPct val="90000"/>
        </a:lnSpc>
        <a:spcBef>
          <a:spcPts val="536"/>
        </a:spcBef>
        <a:buFont typeface="Arial" panose="020B0604020202020204" pitchFamily="34" charset="0"/>
        <a:buChar char="•"/>
        <a:defRPr sz="2571" kern="1200">
          <a:solidFill>
            <a:schemeClr val="tx1"/>
          </a:solidFill>
          <a:latin typeface="+mn-lt"/>
          <a:ea typeface="+mn-ea"/>
          <a:cs typeface="+mn-cs"/>
        </a:defRPr>
      </a:lvl2pPr>
      <a:lvl3pPr marL="1224267" indent="-244853" algn="l" defTabSz="979414" rtl="0" eaLnBrk="1" latinLnBrk="0" hangingPunct="1">
        <a:lnSpc>
          <a:spcPct val="90000"/>
        </a:lnSpc>
        <a:spcBef>
          <a:spcPts val="536"/>
        </a:spcBef>
        <a:buFont typeface="Arial" panose="020B0604020202020204" pitchFamily="34" charset="0"/>
        <a:buChar char="•"/>
        <a:defRPr sz="2142" kern="1200">
          <a:solidFill>
            <a:schemeClr val="tx1"/>
          </a:solidFill>
          <a:latin typeface="+mn-lt"/>
          <a:ea typeface="+mn-ea"/>
          <a:cs typeface="+mn-cs"/>
        </a:defRPr>
      </a:lvl3pPr>
      <a:lvl4pPr marL="1713974"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4pPr>
      <a:lvl5pPr marL="2203681"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5pPr>
      <a:lvl6pPr marL="2693388"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6pPr>
      <a:lvl7pPr marL="3183095"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7pPr>
      <a:lvl8pPr marL="3672802"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8pPr>
      <a:lvl9pPr marL="4162509" indent="-244853" algn="l" defTabSz="979414" rtl="0" eaLnBrk="1" latinLnBrk="0" hangingPunct="1">
        <a:lnSpc>
          <a:spcPct val="90000"/>
        </a:lnSpc>
        <a:spcBef>
          <a:spcPts val="536"/>
        </a:spcBef>
        <a:buFont typeface="Arial" panose="020B0604020202020204" pitchFamily="34" charset="0"/>
        <a:buChar char="•"/>
        <a:defRPr sz="1928" kern="1200">
          <a:solidFill>
            <a:schemeClr val="tx1"/>
          </a:solidFill>
          <a:latin typeface="+mn-lt"/>
          <a:ea typeface="+mn-ea"/>
          <a:cs typeface="+mn-cs"/>
        </a:defRPr>
      </a:lvl9pPr>
    </p:bodyStyle>
    <p:otherStyle>
      <a:defPPr>
        <a:defRPr lang="en-US"/>
      </a:defPPr>
      <a:lvl1pPr marL="0" algn="l" defTabSz="979414" rtl="0" eaLnBrk="1" latinLnBrk="0" hangingPunct="1">
        <a:defRPr sz="1928" kern="1200">
          <a:solidFill>
            <a:schemeClr val="tx1"/>
          </a:solidFill>
          <a:latin typeface="+mn-lt"/>
          <a:ea typeface="+mn-ea"/>
          <a:cs typeface="+mn-cs"/>
        </a:defRPr>
      </a:lvl1pPr>
      <a:lvl2pPr marL="489707" algn="l" defTabSz="979414" rtl="0" eaLnBrk="1" latinLnBrk="0" hangingPunct="1">
        <a:defRPr sz="1928" kern="1200">
          <a:solidFill>
            <a:schemeClr val="tx1"/>
          </a:solidFill>
          <a:latin typeface="+mn-lt"/>
          <a:ea typeface="+mn-ea"/>
          <a:cs typeface="+mn-cs"/>
        </a:defRPr>
      </a:lvl2pPr>
      <a:lvl3pPr marL="979414" algn="l" defTabSz="979414" rtl="0" eaLnBrk="1" latinLnBrk="0" hangingPunct="1">
        <a:defRPr sz="1928" kern="1200">
          <a:solidFill>
            <a:schemeClr val="tx1"/>
          </a:solidFill>
          <a:latin typeface="+mn-lt"/>
          <a:ea typeface="+mn-ea"/>
          <a:cs typeface="+mn-cs"/>
        </a:defRPr>
      </a:lvl3pPr>
      <a:lvl4pPr marL="1469121" algn="l" defTabSz="979414" rtl="0" eaLnBrk="1" latinLnBrk="0" hangingPunct="1">
        <a:defRPr sz="1928" kern="1200">
          <a:solidFill>
            <a:schemeClr val="tx1"/>
          </a:solidFill>
          <a:latin typeface="+mn-lt"/>
          <a:ea typeface="+mn-ea"/>
          <a:cs typeface="+mn-cs"/>
        </a:defRPr>
      </a:lvl4pPr>
      <a:lvl5pPr marL="1958828" algn="l" defTabSz="979414" rtl="0" eaLnBrk="1" latinLnBrk="0" hangingPunct="1">
        <a:defRPr sz="1928" kern="1200">
          <a:solidFill>
            <a:schemeClr val="tx1"/>
          </a:solidFill>
          <a:latin typeface="+mn-lt"/>
          <a:ea typeface="+mn-ea"/>
          <a:cs typeface="+mn-cs"/>
        </a:defRPr>
      </a:lvl5pPr>
      <a:lvl6pPr marL="2448535" algn="l" defTabSz="979414" rtl="0" eaLnBrk="1" latinLnBrk="0" hangingPunct="1">
        <a:defRPr sz="1928" kern="1200">
          <a:solidFill>
            <a:schemeClr val="tx1"/>
          </a:solidFill>
          <a:latin typeface="+mn-lt"/>
          <a:ea typeface="+mn-ea"/>
          <a:cs typeface="+mn-cs"/>
        </a:defRPr>
      </a:lvl6pPr>
      <a:lvl7pPr marL="2938242" algn="l" defTabSz="979414" rtl="0" eaLnBrk="1" latinLnBrk="0" hangingPunct="1">
        <a:defRPr sz="1928" kern="1200">
          <a:solidFill>
            <a:schemeClr val="tx1"/>
          </a:solidFill>
          <a:latin typeface="+mn-lt"/>
          <a:ea typeface="+mn-ea"/>
          <a:cs typeface="+mn-cs"/>
        </a:defRPr>
      </a:lvl7pPr>
      <a:lvl8pPr marL="3427948" algn="l" defTabSz="979414" rtl="0" eaLnBrk="1" latinLnBrk="0" hangingPunct="1">
        <a:defRPr sz="1928" kern="1200">
          <a:solidFill>
            <a:schemeClr val="tx1"/>
          </a:solidFill>
          <a:latin typeface="+mn-lt"/>
          <a:ea typeface="+mn-ea"/>
          <a:cs typeface="+mn-cs"/>
        </a:defRPr>
      </a:lvl8pPr>
      <a:lvl9pPr marL="3917655" algn="l" defTabSz="979414" rtl="0" eaLnBrk="1" latinLnBrk="0" hangingPunct="1">
        <a:defRPr sz="19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osta@ifsp.edu.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https://www.youtube.com/watch?v=8uPvDXzaSP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4Jrm1BjEvA" TargetMode="Externa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https://www.youtube.com/watch?v=QCkl9RMd5-s"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Ns5tBkMVzR4" TargetMode="Externa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8CrY75qubSM" TargetMode="Externa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lUTzsKuq5jE" TargetMode="External"/><Relationship Id="rId3" Type="http://schemas.openxmlformats.org/officeDocument/2006/relationships/image" Target="../media/image1.png"/><Relationship Id="rId7" Type="http://schemas.openxmlformats.org/officeDocument/2006/relationships/hyperlink" Target="https://www.youtube.com/watch?v=8CrY75qubS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youtube.com/watch?v=T4Jrm1BjEvA" TargetMode="External"/><Relationship Id="rId5" Type="http://schemas.openxmlformats.org/officeDocument/2006/relationships/hyperlink" Target="https://www.youtube.com/watch?v=QCkl9RMd5-s" TargetMode="Externa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youtube.com/watch?v=lUTzsKuq5j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Google Shape;57;p13">
            <a:extLst>
              <a:ext uri="{FF2B5EF4-FFF2-40B4-BE49-F238E27FC236}">
                <a16:creationId xmlns:a16="http://schemas.microsoft.com/office/drawing/2014/main" id="{393B59DF-93CF-4E74-B484-703E22D505ED}"/>
              </a:ext>
            </a:extLst>
          </p:cNvPr>
          <p:cNvSpPr txBox="1"/>
          <p:nvPr/>
        </p:nvSpPr>
        <p:spPr>
          <a:xfrm>
            <a:off x="796264" y="2467333"/>
            <a:ext cx="9101540" cy="775884"/>
          </a:xfrm>
          <a:prstGeom prst="rect">
            <a:avLst/>
          </a:prstGeom>
          <a:noFill/>
          <a:ln>
            <a:noFill/>
          </a:ln>
        </p:spPr>
        <p:txBody>
          <a:bodyPr spcFirstLastPara="1" wrap="square" lIns="104758" tIns="104758" rIns="104758" bIns="104758" anchor="t" anchorCtr="0">
            <a:spAutoFit/>
          </a:bodyPr>
          <a:lstStyle/>
          <a:p>
            <a:pPr algn="ctr"/>
            <a:r>
              <a:rPr lang="pt-BR" sz="3667" dirty="0"/>
              <a:t> </a:t>
            </a:r>
            <a:endParaRPr sz="3437" b="1" dirty="0"/>
          </a:p>
        </p:txBody>
      </p:sp>
      <p:sp>
        <p:nvSpPr>
          <p:cNvPr id="10" name="Google Shape;59;p13">
            <a:extLst>
              <a:ext uri="{FF2B5EF4-FFF2-40B4-BE49-F238E27FC236}">
                <a16:creationId xmlns:a16="http://schemas.microsoft.com/office/drawing/2014/main" id="{B3692A97-698A-4A06-9575-4DD96547DA5E}"/>
              </a:ext>
            </a:extLst>
          </p:cNvPr>
          <p:cNvSpPr txBox="1"/>
          <p:nvPr/>
        </p:nvSpPr>
        <p:spPr>
          <a:xfrm>
            <a:off x="1612490" y="3421062"/>
            <a:ext cx="6840946" cy="1458057"/>
          </a:xfrm>
          <a:prstGeom prst="rect">
            <a:avLst/>
          </a:prstGeom>
          <a:noFill/>
          <a:ln>
            <a:noFill/>
          </a:ln>
        </p:spPr>
        <p:txBody>
          <a:bodyPr spcFirstLastPara="1" wrap="square" lIns="104758" tIns="104758" rIns="104758" bIns="104758" anchor="t" anchorCtr="0">
            <a:spAutoFit/>
          </a:bodyPr>
          <a:lstStyle/>
          <a:p>
            <a:pPr indent="515856" algn="ctr">
              <a:lnSpc>
                <a:spcPct val="150000"/>
              </a:lnSpc>
            </a:pPr>
            <a:r>
              <a:rPr lang="pt-BR" b="1" dirty="0">
                <a:solidFill>
                  <a:srgbClr val="000000"/>
                </a:solidFill>
                <a:latin typeface="Arial" panose="020B0604020202020204" pitchFamily="34" charset="0"/>
                <a:ea typeface="Arial" panose="020B0604020202020204" pitchFamily="34" charset="0"/>
              </a:rPr>
              <a:t>Prof. Dr. Cesar da Costa </a:t>
            </a:r>
          </a:p>
          <a:p>
            <a:pPr indent="515856" algn="ctr">
              <a:lnSpc>
                <a:spcPct val="150000"/>
              </a:lnSpc>
            </a:pPr>
            <a:r>
              <a:rPr lang="pt-BR" dirty="0">
                <a:solidFill>
                  <a:srgbClr val="000000"/>
                </a:solidFill>
                <a:latin typeface="Arial" panose="020B0604020202020204" pitchFamily="34" charset="0"/>
                <a:ea typeface="Arial" panose="020B0604020202020204" pitchFamily="34" charset="0"/>
              </a:rPr>
              <a:t>E-mail:</a:t>
            </a:r>
            <a:r>
              <a:rPr lang="pt-BR" b="1" dirty="0">
                <a:solidFill>
                  <a:srgbClr val="000000"/>
                </a:solidFill>
                <a:latin typeface="Arial" panose="020B0604020202020204" pitchFamily="34" charset="0"/>
                <a:ea typeface="Arial" panose="020B0604020202020204" pitchFamily="34" charset="0"/>
              </a:rPr>
              <a:t> </a:t>
            </a:r>
            <a:r>
              <a:rPr lang="pt-BR" sz="1800" dirty="0">
                <a:effectLst/>
                <a:latin typeface="Times New Roman" panose="02020603050405020304" pitchFamily="18" charset="0"/>
                <a:ea typeface="Times New Roman" panose="02020603050405020304" pitchFamily="18" charset="0"/>
                <a:hlinkClick r:id="rId3"/>
              </a:rPr>
              <a:t>ccosta@ifsp.edu.br</a:t>
            </a:r>
            <a:endParaRPr lang="pt-BR" sz="1800" dirty="0">
              <a:effectLst/>
              <a:latin typeface="Times New Roman" panose="02020603050405020304" pitchFamily="18" charset="0"/>
              <a:ea typeface="Times New Roman" panose="02020603050405020304" pitchFamily="18" charset="0"/>
            </a:endParaRPr>
          </a:p>
          <a:p>
            <a:pPr indent="515856" algn="ctr">
              <a:lnSpc>
                <a:spcPct val="150000"/>
              </a:lnSpc>
            </a:pPr>
            <a:r>
              <a:rPr lang="pt-BR" b="1" dirty="0">
                <a:solidFill>
                  <a:srgbClr val="000000"/>
                </a:solidFill>
                <a:latin typeface="Arial" panose="020B0604020202020204" pitchFamily="34" charset="0"/>
                <a:ea typeface="Arial" panose="020B0604020202020204" pitchFamily="34" charset="0"/>
                <a:cs typeface="Arial" panose="020B0604020202020204" pitchFamily="34" charset="0"/>
              </a:rPr>
              <a:t>Site: www.professorcesarcosta.com.br </a:t>
            </a:r>
            <a:endParaRPr lang="pt-BR"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ela 2">
            <a:extLst>
              <a:ext uri="{FF2B5EF4-FFF2-40B4-BE49-F238E27FC236}">
                <a16:creationId xmlns:a16="http://schemas.microsoft.com/office/drawing/2014/main" id="{ED40F89C-EE0F-408F-92CA-D5435003F6F9}"/>
              </a:ext>
            </a:extLst>
          </p:cNvPr>
          <p:cNvGraphicFramePr>
            <a:graphicFrameLocks noGrp="1"/>
          </p:cNvGraphicFramePr>
          <p:nvPr>
            <p:extLst>
              <p:ext uri="{D42A27DB-BD31-4B8C-83A1-F6EECF244321}">
                <p14:modId xmlns:p14="http://schemas.microsoft.com/office/powerpoint/2010/main" val="640553196"/>
              </p:ext>
            </p:extLst>
          </p:nvPr>
        </p:nvGraphicFramePr>
        <p:xfrm>
          <a:off x="1212569" y="388004"/>
          <a:ext cx="8268929" cy="1334770"/>
        </p:xfrm>
        <a:graphic>
          <a:graphicData uri="http://schemas.openxmlformats.org/drawingml/2006/table">
            <a:tbl>
              <a:tblPr>
                <a:tableStyleId>{5C22544A-7EE6-4342-B048-85BDC9FD1C3A}</a:tableStyleId>
              </a:tblPr>
              <a:tblGrid>
                <a:gridCol w="8268929">
                  <a:extLst>
                    <a:ext uri="{9D8B030D-6E8A-4147-A177-3AD203B41FA5}">
                      <a16:colId xmlns:a16="http://schemas.microsoft.com/office/drawing/2014/main" val="1160088830"/>
                    </a:ext>
                  </a:extLst>
                </a:gridCol>
              </a:tblGrid>
              <a:tr h="0">
                <a:tc>
                  <a:txBody>
                    <a:bodyPr/>
                    <a:lstStyle/>
                    <a:p>
                      <a:pPr algn="ctr"/>
                      <a:r>
                        <a:rPr lang="pt-BR" sz="3600" dirty="0">
                          <a:effectLst/>
                          <a:latin typeface="Arial" panose="020B0604020202020204" pitchFamily="34" charset="0"/>
                          <a:ea typeface="Times New Roman" panose="02020603050405020304" pitchFamily="18" charset="0"/>
                          <a:cs typeface="Arial" panose="020B0604020202020204" pitchFamily="34" charset="0"/>
                        </a:rPr>
                        <a:t>Introdução ao Desenvolvimento de Projetos</a:t>
                      </a:r>
                    </a:p>
                  </a:txBody>
                  <a:tcPr marL="118745" marR="118745" marT="118745" marB="118745">
                    <a:noFill/>
                  </a:tcPr>
                </a:tc>
                <a:extLst>
                  <a:ext uri="{0D108BD9-81ED-4DB2-BD59-A6C34878D82A}">
                    <a16:rowId xmlns:a16="http://schemas.microsoft.com/office/drawing/2014/main" val="874951084"/>
                  </a:ext>
                </a:extLst>
              </a:tr>
            </a:tbl>
          </a:graphicData>
        </a:graphic>
      </p:graphicFrame>
      <p:sp>
        <p:nvSpPr>
          <p:cNvPr id="4" name="Rectangle 1">
            <a:extLst>
              <a:ext uri="{FF2B5EF4-FFF2-40B4-BE49-F238E27FC236}">
                <a16:creationId xmlns:a16="http://schemas.microsoft.com/office/drawing/2014/main" id="{0DE7064A-73D5-433E-ADF5-8E3F7E675D29}"/>
              </a:ext>
            </a:extLst>
          </p:cNvPr>
          <p:cNvSpPr>
            <a:spLocks noChangeArrowheads="1"/>
          </p:cNvSpPr>
          <p:nvPr/>
        </p:nvSpPr>
        <p:spPr bwMode="auto">
          <a:xfrm>
            <a:off x="2816225" y="3924300"/>
            <a:ext cx="10477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chemeClr val="tx1"/>
                </a:solidFill>
                <a:effectLst/>
                <a:latin typeface="Arial" panose="020B0604020202020204" pitchFamily="34"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cxnSp>
        <p:nvCxnSpPr>
          <p:cNvPr id="6" name="Conector reto 5">
            <a:extLst>
              <a:ext uri="{FF2B5EF4-FFF2-40B4-BE49-F238E27FC236}">
                <a16:creationId xmlns:a16="http://schemas.microsoft.com/office/drawing/2014/main" id="{A6825E2B-F339-40CF-B782-61534647C20D}"/>
              </a:ext>
            </a:extLst>
          </p:cNvPr>
          <p:cNvCxnSpPr>
            <a:endCxn id="9" idx="3"/>
          </p:cNvCxnSpPr>
          <p:nvPr/>
        </p:nvCxnSpPr>
        <p:spPr>
          <a:xfrm>
            <a:off x="924232" y="2855275"/>
            <a:ext cx="897357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E4CD111E-D738-4CE1-8DB0-9A4DFC3C297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006" y="6231410"/>
            <a:ext cx="1888444" cy="9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a:extLst>
              <a:ext uri="{FF2B5EF4-FFF2-40B4-BE49-F238E27FC236}">
                <a16:creationId xmlns:a16="http://schemas.microsoft.com/office/drawing/2014/main" id="{AC6B3786-5F57-4556-95A1-32E725ACA9D4}"/>
              </a:ext>
            </a:extLst>
          </p:cNvPr>
          <p:cNvSpPr txBox="1">
            <a:spLocks noChangeArrowheads="1"/>
          </p:cNvSpPr>
          <p:nvPr/>
        </p:nvSpPr>
        <p:spPr bwMode="auto">
          <a:xfrm>
            <a:off x="924232" y="1959902"/>
            <a:ext cx="9310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None/>
            </a:pPr>
            <a:r>
              <a:rPr lang="pt-BR" altLang="pt-BR" sz="1800" dirty="0"/>
              <a:t>                                                   </a:t>
            </a:r>
            <a:r>
              <a:rPr lang="pt-BR" altLang="pt-BR" sz="2400" dirty="0"/>
              <a:t>Sistemas Robóticos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ixaDeTexto 1">
            <a:extLst>
              <a:ext uri="{FF2B5EF4-FFF2-40B4-BE49-F238E27FC236}">
                <a16:creationId xmlns:a16="http://schemas.microsoft.com/office/drawing/2014/main" id="{45B6A3A9-AA38-4249-9F7C-6992D6E02BFE}"/>
              </a:ext>
            </a:extLst>
          </p:cNvPr>
          <p:cNvSpPr txBox="1">
            <a:spLocks noChangeArrowheads="1"/>
          </p:cNvSpPr>
          <p:nvPr/>
        </p:nvSpPr>
        <p:spPr bwMode="auto">
          <a:xfrm>
            <a:off x="765222" y="664824"/>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Controlador do Robô</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AEE19EFB-FC48-465D-BA75-6F6B581D87EB}"/>
              </a:ext>
            </a:extLst>
          </p:cNvPr>
          <p:cNvSpPr txBox="1"/>
          <p:nvPr/>
        </p:nvSpPr>
        <p:spPr>
          <a:xfrm>
            <a:off x="957356" y="1659508"/>
            <a:ext cx="8562788" cy="685701"/>
          </a:xfrm>
          <a:prstGeom prst="rect">
            <a:avLst/>
          </a:prstGeom>
          <a:noFill/>
        </p:spPr>
        <p:txBody>
          <a:bodyPr>
            <a:spAutoFit/>
          </a:bodyPr>
          <a:lstStyle/>
          <a:p>
            <a:pPr marL="306067" indent="-306067">
              <a:buFont typeface="Wingdings" panose="05000000000000000000" pitchFamily="2" charset="2"/>
              <a:buChar char="q"/>
              <a:defRPr/>
            </a:pPr>
            <a:r>
              <a:rPr lang="pt-BR" sz="1928" b="1" dirty="0"/>
              <a:t>NÍVEIS DE CONTROLE DO ROBÔ</a:t>
            </a:r>
          </a:p>
          <a:p>
            <a:pPr>
              <a:defRPr/>
            </a:pPr>
            <a:endParaRPr lang="pt-BR" sz="1928" dirty="0"/>
          </a:p>
        </p:txBody>
      </p:sp>
      <p:sp>
        <p:nvSpPr>
          <p:cNvPr id="5" name="CaixaDeTexto 4">
            <a:extLst>
              <a:ext uri="{FF2B5EF4-FFF2-40B4-BE49-F238E27FC236}">
                <a16:creationId xmlns:a16="http://schemas.microsoft.com/office/drawing/2014/main" id="{CBEB7F67-8503-455C-A3E4-87D6DE3080FA}"/>
              </a:ext>
            </a:extLst>
          </p:cNvPr>
          <p:cNvSpPr txBox="1"/>
          <p:nvPr/>
        </p:nvSpPr>
        <p:spPr>
          <a:xfrm>
            <a:off x="957356" y="2916042"/>
            <a:ext cx="8562788" cy="3355855"/>
          </a:xfrm>
          <a:prstGeom prst="rect">
            <a:avLst/>
          </a:prstGeom>
          <a:noFill/>
        </p:spPr>
        <p:txBody>
          <a:bodyPr>
            <a:spAutoFit/>
          </a:bodyPr>
          <a:lstStyle/>
          <a:p>
            <a:pPr marL="306067" indent="-306067">
              <a:buFont typeface="Wingdings" panose="05000000000000000000" pitchFamily="2" charset="2"/>
              <a:buChar char="§"/>
              <a:defRPr/>
            </a:pPr>
            <a:r>
              <a:rPr lang="pt-BR" sz="1928" b="1" dirty="0"/>
              <a:t>Controle do acionador</a:t>
            </a:r>
            <a:r>
              <a:rPr lang="pt-BR" sz="1928" dirty="0"/>
              <a:t> : ou controle de cada eixo do robô separadamente. Nível mais baixo.</a:t>
            </a:r>
          </a:p>
          <a:p>
            <a:pPr marL="306067" indent="-306067">
              <a:buFont typeface="Wingdings" panose="05000000000000000000" pitchFamily="2" charset="2"/>
              <a:buChar char="§"/>
              <a:defRPr/>
            </a:pPr>
            <a:endParaRPr lang="pt-BR" sz="1928" dirty="0"/>
          </a:p>
          <a:p>
            <a:pPr marL="306067" indent="-306067">
              <a:buFont typeface="Wingdings" panose="05000000000000000000" pitchFamily="2" charset="2"/>
              <a:buChar char="§"/>
              <a:defRPr/>
            </a:pPr>
            <a:endParaRPr lang="pt-BR" sz="1928" dirty="0"/>
          </a:p>
          <a:p>
            <a:pPr marL="306067" indent="-306067">
              <a:buFont typeface="Wingdings" panose="05000000000000000000" pitchFamily="2" charset="2"/>
              <a:buChar char="§"/>
              <a:defRPr/>
            </a:pPr>
            <a:r>
              <a:rPr lang="pt-BR" sz="1928" b="1" dirty="0"/>
              <a:t>Controle da trajetória</a:t>
            </a:r>
            <a:r>
              <a:rPr lang="pt-BR" sz="1928" dirty="0"/>
              <a:t> : ou controle do braço do robô com coordenação entre os eixos para percorrer a trajetória especificada. Nível intermediário.</a:t>
            </a:r>
          </a:p>
          <a:p>
            <a:pPr marL="306067" indent="-306067">
              <a:buFont typeface="Wingdings" panose="05000000000000000000" pitchFamily="2" charset="2"/>
              <a:buChar char="§"/>
              <a:defRPr/>
            </a:pPr>
            <a:endParaRPr lang="pt-BR" sz="1928" dirty="0"/>
          </a:p>
          <a:p>
            <a:pPr marL="306067" indent="-306067">
              <a:buFont typeface="Wingdings" panose="05000000000000000000" pitchFamily="2" charset="2"/>
              <a:buChar char="§"/>
              <a:defRPr/>
            </a:pPr>
            <a:endParaRPr lang="pt-BR" sz="1928" dirty="0"/>
          </a:p>
          <a:p>
            <a:pPr marL="306067" indent="-306067">
              <a:buFont typeface="Wingdings" panose="05000000000000000000" pitchFamily="2" charset="2"/>
              <a:buChar char="§"/>
              <a:defRPr/>
            </a:pPr>
            <a:r>
              <a:rPr lang="pt-BR" sz="1928" b="1" dirty="0"/>
              <a:t>Controle de coordenação com o ambiente</a:t>
            </a:r>
            <a:r>
              <a:rPr lang="pt-BR" sz="1928" dirty="0"/>
              <a:t> : é o controle do braço em coordenação com o ambiente. Nível mais alto.</a:t>
            </a:r>
          </a:p>
          <a:p>
            <a:pPr>
              <a:defRPr/>
            </a:pP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1">
            <a:extLst>
              <a:ext uri="{FF2B5EF4-FFF2-40B4-BE49-F238E27FC236}">
                <a16:creationId xmlns:a16="http://schemas.microsoft.com/office/drawing/2014/main" id="{C11FA5A6-4A89-484C-9BDB-AF3DB64B7DBB}"/>
              </a:ext>
            </a:extLst>
          </p:cNvPr>
          <p:cNvSpPr txBox="1">
            <a:spLocks noChangeArrowheads="1"/>
          </p:cNvSpPr>
          <p:nvPr/>
        </p:nvSpPr>
        <p:spPr bwMode="auto">
          <a:xfrm>
            <a:off x="765222" y="664824"/>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DO ACIONADOR</a:t>
            </a:r>
            <a:endParaRPr lang="pt-BR" altLang="pt-BR" sz="1928"/>
          </a:p>
        </p:txBody>
      </p:sp>
      <p:sp>
        <p:nvSpPr>
          <p:cNvPr id="3" name="CaixaDeTexto 2">
            <a:extLst>
              <a:ext uri="{FF2B5EF4-FFF2-40B4-BE49-F238E27FC236}">
                <a16:creationId xmlns:a16="http://schemas.microsoft.com/office/drawing/2014/main" id="{7D98CC1A-C38D-41A5-8204-EF9C995F730A}"/>
              </a:ext>
            </a:extLst>
          </p:cNvPr>
          <p:cNvSpPr txBox="1"/>
          <p:nvPr/>
        </p:nvSpPr>
        <p:spPr>
          <a:xfrm>
            <a:off x="777122" y="1455470"/>
            <a:ext cx="9025274" cy="3718390"/>
          </a:xfrm>
          <a:prstGeom prst="rect">
            <a:avLst/>
          </a:prstGeom>
          <a:noFill/>
        </p:spPr>
        <p:txBody>
          <a:bodyPr>
            <a:spAutoFit/>
          </a:bodyPr>
          <a:lstStyle/>
          <a:p>
            <a:pPr marL="367280" indent="-367280">
              <a:buFont typeface="Wingdings" panose="05000000000000000000" pitchFamily="2" charset="2"/>
              <a:buChar char="q"/>
              <a:defRPr/>
            </a:pPr>
            <a:r>
              <a:rPr lang="pt-BR" sz="2142" b="1" dirty="0"/>
              <a:t>Acionadores</a:t>
            </a:r>
            <a:r>
              <a:rPr lang="pt-BR" sz="2142" dirty="0"/>
              <a:t>: unidades que provocam o </a:t>
            </a:r>
            <a:r>
              <a:rPr lang="pt-BR" sz="2142" dirty="0">
                <a:solidFill>
                  <a:srgbClr val="FF0000"/>
                </a:solidFill>
              </a:rPr>
              <a:t>movimento dos eixos </a:t>
            </a:r>
            <a:r>
              <a:rPr lang="pt-BR" sz="2142" dirty="0"/>
              <a:t>do robô. Cada eixo de movimento inclui, pelo menos, uma articulação, um vínculo e um acionador. </a:t>
            </a:r>
          </a:p>
          <a:p>
            <a:pPr>
              <a:defRPr/>
            </a:pPr>
            <a:endParaRPr lang="pt-BR" sz="2142" dirty="0"/>
          </a:p>
          <a:p>
            <a:pPr marL="367280" indent="-367280">
              <a:buFont typeface="Wingdings" panose="05000000000000000000" pitchFamily="2" charset="2"/>
              <a:buChar char="v"/>
              <a:defRPr/>
            </a:pPr>
            <a:r>
              <a:rPr lang="pt-BR" sz="2142" dirty="0"/>
              <a:t>Em alguns robôs, os eixos incluem dispositivos de transferência de movimento assim como unidades para identificar a posição relativa dos vínculos. </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Um eixo que contém tais unidades possui controle de malha fechada. Os sinais de controle provém de um controlador.</a:t>
            </a:r>
          </a:p>
          <a:p>
            <a:pPr marL="367280" indent="-367280">
              <a:buFont typeface="Wingdings" panose="05000000000000000000" pitchFamily="2" charset="2"/>
              <a:buChar char="q"/>
              <a:defRPr/>
            </a:pPr>
            <a:endParaRPr lang="pt-BR" sz="2142" dirty="0"/>
          </a:p>
        </p:txBody>
      </p:sp>
      <p:pic>
        <p:nvPicPr>
          <p:cNvPr id="6" name="Imagem 5">
            <a:extLst>
              <a:ext uri="{FF2B5EF4-FFF2-40B4-BE49-F238E27FC236}">
                <a16:creationId xmlns:a16="http://schemas.microsoft.com/office/drawing/2014/main" id="{D98A3DEC-390C-46FB-A405-CCF08E670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378" y="4828895"/>
            <a:ext cx="5789574" cy="231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ixaDeTexto 1">
            <a:extLst>
              <a:ext uri="{FF2B5EF4-FFF2-40B4-BE49-F238E27FC236}">
                <a16:creationId xmlns:a16="http://schemas.microsoft.com/office/drawing/2014/main" id="{BC85E36F-38F7-4FF0-9BD5-1C0027D2B3AE}"/>
              </a:ext>
            </a:extLst>
          </p:cNvPr>
          <p:cNvSpPr txBox="1">
            <a:spLocks noChangeArrowheads="1"/>
          </p:cNvSpPr>
          <p:nvPr/>
        </p:nvSpPr>
        <p:spPr bwMode="auto">
          <a:xfrm>
            <a:off x="610492" y="588309"/>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DO ACIONADOR</a:t>
            </a:r>
            <a:endParaRPr lang="pt-BR" altLang="pt-BR" sz="1928"/>
          </a:p>
        </p:txBody>
      </p:sp>
      <p:sp>
        <p:nvSpPr>
          <p:cNvPr id="5" name="CaixaDeTexto 4">
            <a:extLst>
              <a:ext uri="{FF2B5EF4-FFF2-40B4-BE49-F238E27FC236}">
                <a16:creationId xmlns:a16="http://schemas.microsoft.com/office/drawing/2014/main" id="{5ED1DA3F-2742-417A-9942-12E648278DAE}"/>
              </a:ext>
            </a:extLst>
          </p:cNvPr>
          <p:cNvSpPr txBox="1">
            <a:spLocks noChangeArrowheads="1"/>
          </p:cNvSpPr>
          <p:nvPr/>
        </p:nvSpPr>
        <p:spPr bwMode="auto">
          <a:xfrm>
            <a:off x="765221" y="1282037"/>
            <a:ext cx="8870545" cy="305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Em um controle de malha fechada, não se pode medir nem corrigir eventuais erros, então não se tem certeza se o objetivo foi atingido.</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O Controle em malha fechada é utilizado em praticamente todos os robôs industriais existentes.</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Em um controle de malha fechada de um braço de robô, as unidades que informam sobre a posição atual dos vínculos é o encoder. Há um encoder presente em cada eixo a ser controlado. </a:t>
            </a:r>
          </a:p>
        </p:txBody>
      </p:sp>
      <p:pic>
        <p:nvPicPr>
          <p:cNvPr id="11" name="Imagem 1">
            <a:extLst>
              <a:ext uri="{FF2B5EF4-FFF2-40B4-BE49-F238E27FC236}">
                <a16:creationId xmlns:a16="http://schemas.microsoft.com/office/drawing/2014/main" id="{4B477B73-80E6-48F1-B751-EFCF5DB442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978" y="4510937"/>
            <a:ext cx="3941331" cy="258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ixaDeTexto 2">
            <a:extLst>
              <a:ext uri="{FF2B5EF4-FFF2-40B4-BE49-F238E27FC236}">
                <a16:creationId xmlns:a16="http://schemas.microsoft.com/office/drawing/2014/main" id="{7DFDA465-6684-4C59-BF84-C3B422615F2D}"/>
              </a:ext>
            </a:extLst>
          </p:cNvPr>
          <p:cNvSpPr txBox="1">
            <a:spLocks noChangeArrowheads="1"/>
          </p:cNvSpPr>
          <p:nvPr/>
        </p:nvSpPr>
        <p:spPr bwMode="auto">
          <a:xfrm>
            <a:off x="765222" y="433581"/>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pic>
        <p:nvPicPr>
          <p:cNvPr id="3" name="Imagem 2" descr="Uma imagem contendo edifício, placa, homem, banco&#10;&#10;Descrição gerada automaticamente">
            <a:extLst>
              <a:ext uri="{FF2B5EF4-FFF2-40B4-BE49-F238E27FC236}">
                <a16:creationId xmlns:a16="http://schemas.microsoft.com/office/drawing/2014/main" id="{1DFAA1D1-0B2F-4089-ACB6-C14203633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960" y="1652707"/>
            <a:ext cx="7457583" cy="403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aixaDeTexto 1">
            <a:extLst>
              <a:ext uri="{FF2B5EF4-FFF2-40B4-BE49-F238E27FC236}">
                <a16:creationId xmlns:a16="http://schemas.microsoft.com/office/drawing/2014/main" id="{D991908B-154E-425F-AC84-3082178B8EFF}"/>
              </a:ext>
            </a:extLst>
          </p:cNvPr>
          <p:cNvSpPr txBox="1">
            <a:spLocks noChangeArrowheads="1"/>
          </p:cNvSpPr>
          <p:nvPr/>
        </p:nvSpPr>
        <p:spPr bwMode="auto">
          <a:xfrm>
            <a:off x="1151192" y="6218054"/>
            <a:ext cx="8251631"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https://www.youtube.com/watch?v=8uPvDXzaSPM</a:t>
            </a:r>
            <a:endParaRPr lang="pt-BR" altLang="pt-BR" sz="1928">
              <a:latin typeface="Calibri" panose="020F0502020204030204" pitchFamily="34" charset="0"/>
              <a:ea typeface="Calibri" panose="020F0502020204030204" pitchFamily="34" charset="0"/>
              <a:cs typeface="Times New Roman" panose="02020603050405020304" pitchFamily="18" charset="0"/>
            </a:endParaRPr>
          </a:p>
          <a:p>
            <a:endParaRPr lang="pt-BR" altLang="pt-BR" sz="1928">
              <a:ea typeface="Calibri" panose="020F050202020403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ixaDeTexto 1">
            <a:extLst>
              <a:ext uri="{FF2B5EF4-FFF2-40B4-BE49-F238E27FC236}">
                <a16:creationId xmlns:a16="http://schemas.microsoft.com/office/drawing/2014/main" id="{78B5A8AB-E669-42D4-85DF-625C2F01BD0F}"/>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DO ACIONADOR</a:t>
            </a:r>
            <a:endParaRPr lang="pt-BR" altLang="pt-BR" sz="1928"/>
          </a:p>
        </p:txBody>
      </p:sp>
      <p:pic>
        <p:nvPicPr>
          <p:cNvPr id="30723" name="Imagem 7" descr="Uma imagem contendo captura de tela&#10;&#10;Descrição gerada automaticamente">
            <a:extLst>
              <a:ext uri="{FF2B5EF4-FFF2-40B4-BE49-F238E27FC236}">
                <a16:creationId xmlns:a16="http://schemas.microsoft.com/office/drawing/2014/main" id="{786530E2-AC31-4425-9272-39237F04D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42" y="-1"/>
            <a:ext cx="9793817" cy="73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ixaDeTexto 2">
            <a:extLst>
              <a:ext uri="{FF2B5EF4-FFF2-40B4-BE49-F238E27FC236}">
                <a16:creationId xmlns:a16="http://schemas.microsoft.com/office/drawing/2014/main" id="{E2D20A0B-9929-45C2-9462-47280731984E}"/>
              </a:ext>
            </a:extLst>
          </p:cNvPr>
          <p:cNvSpPr txBox="1">
            <a:spLocks noChangeArrowheads="1"/>
          </p:cNvSpPr>
          <p:nvPr/>
        </p:nvSpPr>
        <p:spPr bwMode="auto">
          <a:xfrm>
            <a:off x="807729" y="51009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4" name="CaixaDeTexto 3">
            <a:extLst>
              <a:ext uri="{FF2B5EF4-FFF2-40B4-BE49-F238E27FC236}">
                <a16:creationId xmlns:a16="http://schemas.microsoft.com/office/drawing/2014/main" id="{682099A3-9913-4219-8358-1C7DEC2872E1}"/>
              </a:ext>
            </a:extLst>
          </p:cNvPr>
          <p:cNvSpPr txBox="1"/>
          <p:nvPr/>
        </p:nvSpPr>
        <p:spPr>
          <a:xfrm>
            <a:off x="819631" y="1203823"/>
            <a:ext cx="8484574" cy="4377673"/>
          </a:xfrm>
          <a:prstGeom prst="rect">
            <a:avLst/>
          </a:prstGeom>
          <a:noFill/>
        </p:spPr>
        <p:txBody>
          <a:bodyPr>
            <a:spAutoFit/>
          </a:bodyPr>
          <a:lstStyle/>
          <a:p>
            <a:pPr marL="367280" indent="-367280" algn="just">
              <a:buFont typeface="Wingdings" panose="05000000000000000000" pitchFamily="2" charset="2"/>
              <a:buChar char="q"/>
              <a:defRPr/>
            </a:pPr>
            <a:r>
              <a:rPr lang="pt-BR" sz="2142" dirty="0"/>
              <a:t>Cada tarefa executada por um robô pode ser considerada como uma série de operações, através das quais o atuador é movido pelo braço do robô entre dados pontos e operado como programado nesses pontos.</a:t>
            </a:r>
          </a:p>
          <a:p>
            <a:pPr algn="just">
              <a:defRPr/>
            </a:pPr>
            <a:endParaRPr lang="pt-BR" sz="2142" dirty="0"/>
          </a:p>
          <a:p>
            <a:pPr algn="just">
              <a:defRPr/>
            </a:pPr>
            <a:endParaRPr lang="pt-BR" sz="2142" dirty="0"/>
          </a:p>
          <a:p>
            <a:pPr marL="367280" indent="-367280" algn="just">
              <a:buFont typeface="Wingdings" panose="05000000000000000000" pitchFamily="2" charset="2"/>
              <a:buChar char="q"/>
              <a:defRPr/>
            </a:pPr>
            <a:r>
              <a:rPr lang="pt-BR" sz="2142" dirty="0"/>
              <a:t>O controle de trajetória pode ser dividido em dois métodos: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v"/>
              <a:defRPr/>
            </a:pPr>
            <a:r>
              <a:rPr lang="pt-BR" sz="2142" dirty="0"/>
              <a:t>Controle ponto-a-ponto;</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Controle contínuo.</a:t>
            </a:r>
          </a:p>
          <a:p>
            <a:pPr marL="367280" indent="-367280" algn="just">
              <a:buFont typeface="Wingdings" panose="05000000000000000000" pitchFamily="2" charset="2"/>
              <a:buChar char="q"/>
              <a:defRPr/>
            </a:pPr>
            <a:endParaRPr lang="pt-BR" sz="2142"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ixaDeTexto 2">
            <a:extLst>
              <a:ext uri="{FF2B5EF4-FFF2-40B4-BE49-F238E27FC236}">
                <a16:creationId xmlns:a16="http://schemas.microsoft.com/office/drawing/2014/main" id="{F855D110-9F10-4EE2-B17F-8E3A3D126B06}"/>
              </a:ext>
            </a:extLst>
          </p:cNvPr>
          <p:cNvSpPr txBox="1">
            <a:spLocks noChangeArrowheads="1"/>
          </p:cNvSpPr>
          <p:nvPr/>
        </p:nvSpPr>
        <p:spPr bwMode="auto">
          <a:xfrm>
            <a:off x="688707" y="51009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4" name="CaixaDeTexto 3">
            <a:extLst>
              <a:ext uri="{FF2B5EF4-FFF2-40B4-BE49-F238E27FC236}">
                <a16:creationId xmlns:a16="http://schemas.microsoft.com/office/drawing/2014/main" id="{885CAC08-6FB3-45F2-B24A-0E414E5738FF}"/>
              </a:ext>
            </a:extLst>
          </p:cNvPr>
          <p:cNvSpPr txBox="1"/>
          <p:nvPr/>
        </p:nvSpPr>
        <p:spPr>
          <a:xfrm>
            <a:off x="688706" y="1436767"/>
            <a:ext cx="8482874" cy="3388748"/>
          </a:xfrm>
          <a:prstGeom prst="rect">
            <a:avLst/>
          </a:prstGeom>
          <a:noFill/>
        </p:spPr>
        <p:txBody>
          <a:bodyPr>
            <a:spAutoFit/>
          </a:bodyPr>
          <a:lstStyle/>
          <a:p>
            <a:pPr marL="367280" indent="-367280" algn="just">
              <a:buFont typeface="Wingdings" panose="05000000000000000000" pitchFamily="2" charset="2"/>
              <a:buChar char="q"/>
              <a:defRPr/>
            </a:pPr>
            <a:r>
              <a:rPr lang="pt-BR" sz="2142" dirty="0"/>
              <a:t>Antes de descrever cada método, devemos definir alguns termos:</a:t>
            </a:r>
          </a:p>
          <a:p>
            <a:pPr algn="just">
              <a:defRPr/>
            </a:pPr>
            <a:endParaRPr lang="pt-BR" sz="2142" dirty="0"/>
          </a:p>
          <a:p>
            <a:pPr marL="367280" indent="-367280" algn="just">
              <a:buFont typeface="Wingdings" panose="05000000000000000000" pitchFamily="2" charset="2"/>
              <a:buChar char="§"/>
              <a:defRPr/>
            </a:pPr>
            <a:r>
              <a:rPr lang="pt-BR" sz="2142" dirty="0"/>
              <a:t>Ponto: localização no espaço em direção ou através do qual o atuador é movido por uma operação do braço do robô.</a:t>
            </a:r>
          </a:p>
          <a:p>
            <a:pPr marL="367280" indent="-367280" algn="just">
              <a:buFont typeface="Wingdings" panose="05000000000000000000" pitchFamily="2" charset="2"/>
              <a:buChar char="§"/>
              <a:defRPr/>
            </a:pPr>
            <a:endParaRPr lang="pt-BR" sz="2142" dirty="0"/>
          </a:p>
          <a:p>
            <a:pPr marL="367280" indent="-367280" algn="just">
              <a:buFont typeface="Wingdings" panose="05000000000000000000" pitchFamily="2" charset="2"/>
              <a:buChar char="§"/>
              <a:defRPr/>
            </a:pPr>
            <a:r>
              <a:rPr lang="pt-BR" sz="2142" dirty="0"/>
              <a:t>Passo: uma parte do programa operacional do robô. A cada passo, o robô executa uma atividade.</a:t>
            </a:r>
          </a:p>
          <a:p>
            <a:pPr marL="367280" indent="-367280" algn="just">
              <a:buFont typeface="Wingdings" panose="05000000000000000000" pitchFamily="2" charset="2"/>
              <a:buChar char="§"/>
              <a:defRPr/>
            </a:pPr>
            <a:endParaRPr lang="pt-BR" sz="2142" dirty="0"/>
          </a:p>
          <a:p>
            <a:pPr marL="367280" indent="-367280" algn="just">
              <a:buFont typeface="Wingdings" panose="05000000000000000000" pitchFamily="2" charset="2"/>
              <a:buChar char="§"/>
              <a:defRPr/>
            </a:pPr>
            <a:r>
              <a:rPr lang="pt-BR" sz="2142" dirty="0"/>
              <a:t>Série: uma coleção de passos que combinados formam o programa operacional do robô.</a:t>
            </a: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ixaDeTexto 2">
            <a:extLst>
              <a:ext uri="{FF2B5EF4-FFF2-40B4-BE49-F238E27FC236}">
                <a16:creationId xmlns:a16="http://schemas.microsoft.com/office/drawing/2014/main" id="{09684796-4B2D-4686-9C8A-85EFC1BD0DA8}"/>
              </a:ext>
            </a:extLst>
          </p:cNvPr>
          <p:cNvSpPr txBox="1">
            <a:spLocks noChangeArrowheads="1"/>
          </p:cNvSpPr>
          <p:nvPr/>
        </p:nvSpPr>
        <p:spPr bwMode="auto">
          <a:xfrm>
            <a:off x="649600" y="433581"/>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2" name="CaixaDeTexto 1">
            <a:extLst>
              <a:ext uri="{FF2B5EF4-FFF2-40B4-BE49-F238E27FC236}">
                <a16:creationId xmlns:a16="http://schemas.microsoft.com/office/drawing/2014/main" id="{3641635E-8C65-4D70-BB16-B9EB5C1ABB96}"/>
              </a:ext>
            </a:extLst>
          </p:cNvPr>
          <p:cNvSpPr txBox="1"/>
          <p:nvPr/>
        </p:nvSpPr>
        <p:spPr>
          <a:xfrm>
            <a:off x="792426" y="1050795"/>
            <a:ext cx="8892650" cy="3289875"/>
          </a:xfrm>
          <a:prstGeom prst="rect">
            <a:avLst/>
          </a:prstGeom>
          <a:noFill/>
        </p:spPr>
        <p:txBody>
          <a:bodyPr>
            <a:spAutoFit/>
          </a:bodyPr>
          <a:lstStyle/>
          <a:p>
            <a:pPr marL="306067" indent="-306067">
              <a:buFont typeface="Wingdings" panose="05000000000000000000" pitchFamily="2" charset="2"/>
              <a:buChar char="q"/>
              <a:defRPr/>
            </a:pPr>
            <a:r>
              <a:rPr lang="pt-BR" sz="1928" b="1" dirty="0"/>
              <a:t>CONTROLE DE TRAJETÓRIA PONTO-A-PONTO</a:t>
            </a:r>
          </a:p>
          <a:p>
            <a:pPr>
              <a:defRPr/>
            </a:pPr>
            <a:endParaRPr lang="pt-BR" sz="1928" b="1" dirty="0"/>
          </a:p>
          <a:p>
            <a:pPr marL="367280" indent="-367280" algn="just">
              <a:buFont typeface="Wingdings" panose="05000000000000000000" pitchFamily="2" charset="2"/>
              <a:buChar char="v"/>
              <a:defRPr/>
            </a:pPr>
            <a:r>
              <a:rPr lang="pt-BR" sz="2142" dirty="0"/>
              <a:t>Neste tipo de controle, primeiramente definimos uma coleção de pontos para o robô. Então construímos a série e guardamos na memória do controlador. </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Quando rodamos a série, o braço do robô vai se mover pelos vários pontos, de acordo com a ordem dos passos na série. </a:t>
            </a:r>
          </a:p>
          <a:p>
            <a:pPr marL="367280" indent="-367280" algn="just">
              <a:buFont typeface="Wingdings" panose="05000000000000000000" pitchFamily="2" charset="2"/>
              <a:buChar char="v"/>
              <a:defRPr/>
            </a:pPr>
            <a:endParaRPr lang="pt-BR" sz="2142" dirty="0"/>
          </a:p>
          <a:p>
            <a:pPr>
              <a:defRPr/>
            </a:pPr>
            <a:endParaRPr lang="pt-BR" sz="1928" dirty="0"/>
          </a:p>
        </p:txBody>
      </p:sp>
      <p:pic>
        <p:nvPicPr>
          <p:cNvPr id="4" name="Imagem 4" descr="Uma imagem contendo texto, mapa&#10;&#10;Descrição gerada automaticamente">
            <a:extLst>
              <a:ext uri="{FF2B5EF4-FFF2-40B4-BE49-F238E27FC236}">
                <a16:creationId xmlns:a16="http://schemas.microsoft.com/office/drawing/2014/main" id="{656CEF62-CE06-4896-98EA-F12875918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807" y="3676082"/>
            <a:ext cx="4119864" cy="354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ixaDeTexto 2">
            <a:extLst>
              <a:ext uri="{FF2B5EF4-FFF2-40B4-BE49-F238E27FC236}">
                <a16:creationId xmlns:a16="http://schemas.microsoft.com/office/drawing/2014/main" id="{2454BFAB-80B3-48F1-9896-64A7DEDB6D7C}"/>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2" name="CaixaDeTexto 1">
            <a:extLst>
              <a:ext uri="{FF2B5EF4-FFF2-40B4-BE49-F238E27FC236}">
                <a16:creationId xmlns:a16="http://schemas.microsoft.com/office/drawing/2014/main" id="{4637A20B-382A-4BCF-BE24-0CD897734368}"/>
              </a:ext>
            </a:extLst>
          </p:cNvPr>
          <p:cNvSpPr txBox="1"/>
          <p:nvPr/>
        </p:nvSpPr>
        <p:spPr>
          <a:xfrm>
            <a:off x="792426" y="1183420"/>
            <a:ext cx="8892650" cy="3619517"/>
          </a:xfrm>
          <a:prstGeom prst="rect">
            <a:avLst/>
          </a:prstGeom>
          <a:noFill/>
        </p:spPr>
        <p:txBody>
          <a:bodyPr>
            <a:spAutoFit/>
          </a:bodyPr>
          <a:lstStyle/>
          <a:p>
            <a:pPr marL="306067" indent="-306067">
              <a:buFont typeface="Wingdings" panose="05000000000000000000" pitchFamily="2" charset="2"/>
              <a:buChar char="q"/>
              <a:defRPr/>
            </a:pPr>
            <a:r>
              <a:rPr lang="pt-BR" sz="1928" b="1" dirty="0"/>
              <a:t>CONTROLE DE TRAJETÓRIA PONTO-A-PONTO</a:t>
            </a:r>
          </a:p>
          <a:p>
            <a:pPr>
              <a:defRPr/>
            </a:pPr>
            <a:endParaRPr lang="pt-BR" sz="1928" b="1" dirty="0"/>
          </a:p>
          <a:p>
            <a:pPr algn="just">
              <a:defRPr/>
            </a:pPr>
            <a:endParaRPr lang="pt-BR" sz="2142" dirty="0"/>
          </a:p>
          <a:p>
            <a:pPr marL="367280" indent="-367280" algn="just">
              <a:buFont typeface="Wingdings" panose="05000000000000000000" pitchFamily="2" charset="2"/>
              <a:buChar char="v"/>
              <a:defRPr/>
            </a:pPr>
            <a:r>
              <a:rPr lang="pt-BR" sz="2142" dirty="0"/>
              <a:t>Em cada passo o robô sabe para onde ir, mas não conhece a trajetória que traçará para chegar a um certo ponto.</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Robôs com controle ponto-a-ponto são geralmente usados em séries onde o atuador não precisa realizar alguma função no decorrer do movimento. Uma aplicação típica é solda a ponto. A maioria dos robôs industriais opera em controle ponto-a-ponto.</a:t>
            </a:r>
          </a:p>
          <a:p>
            <a:pPr>
              <a:defRPr/>
            </a:pPr>
            <a:endParaRPr lang="pt-BR" sz="1928" dirty="0"/>
          </a:p>
        </p:txBody>
      </p:sp>
      <p:sp>
        <p:nvSpPr>
          <p:cNvPr id="35844" name="CaixaDeTexto 2">
            <a:extLst>
              <a:ext uri="{FF2B5EF4-FFF2-40B4-BE49-F238E27FC236}">
                <a16:creationId xmlns:a16="http://schemas.microsoft.com/office/drawing/2014/main" id="{DAF10DBD-B821-4316-99EE-9A9914ABF9EA}"/>
              </a:ext>
            </a:extLst>
          </p:cNvPr>
          <p:cNvSpPr txBox="1">
            <a:spLocks noChangeArrowheads="1"/>
          </p:cNvSpPr>
          <p:nvPr/>
        </p:nvSpPr>
        <p:spPr bwMode="auto">
          <a:xfrm>
            <a:off x="1074678" y="5832082"/>
            <a:ext cx="8610397"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https://www.youtube.com/watch?v=T4Jrm1BjEvA</a:t>
            </a:r>
            <a:endParaRPr lang="pt-BR" altLang="pt-BR" sz="1928" dirty="0">
              <a:latin typeface="Calibri" panose="020F0502020204030204" pitchFamily="34" charset="0"/>
              <a:ea typeface="Calibri" panose="020F0502020204030204" pitchFamily="34" charset="0"/>
              <a:cs typeface="Times New Roman" panose="02020603050405020304" pitchFamily="18" charset="0"/>
            </a:endParaRPr>
          </a:p>
          <a:p>
            <a:endParaRPr lang="pt-BR" altLang="pt-BR" sz="1928" dirty="0">
              <a:ea typeface="Calibri" panose="020F050202020403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2">
            <a:extLst>
              <a:ext uri="{FF2B5EF4-FFF2-40B4-BE49-F238E27FC236}">
                <a16:creationId xmlns:a16="http://schemas.microsoft.com/office/drawing/2014/main" id="{E9D7C92C-A40A-41AB-AB16-0FABE2F57E9E}"/>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2" name="CaixaDeTexto 1">
            <a:extLst>
              <a:ext uri="{FF2B5EF4-FFF2-40B4-BE49-F238E27FC236}">
                <a16:creationId xmlns:a16="http://schemas.microsoft.com/office/drawing/2014/main" id="{2044627A-B498-416F-9E9F-EFE566213372}"/>
              </a:ext>
            </a:extLst>
          </p:cNvPr>
          <p:cNvSpPr txBox="1"/>
          <p:nvPr/>
        </p:nvSpPr>
        <p:spPr>
          <a:xfrm>
            <a:off x="792426" y="1183420"/>
            <a:ext cx="8892650" cy="4015073"/>
          </a:xfrm>
          <a:prstGeom prst="rect">
            <a:avLst/>
          </a:prstGeom>
          <a:noFill/>
        </p:spPr>
        <p:txBody>
          <a:bodyPr>
            <a:spAutoFit/>
          </a:bodyPr>
          <a:lstStyle/>
          <a:p>
            <a:pPr marL="367280" indent="-367280">
              <a:buFont typeface="Wingdings" panose="05000000000000000000" pitchFamily="2" charset="2"/>
              <a:buChar char="q"/>
              <a:defRPr/>
            </a:pPr>
            <a:r>
              <a:rPr lang="pt-BR" sz="2142" b="1" dirty="0"/>
              <a:t>CONTROLE DE TRAJETÓRIA CONTÍNUA</a:t>
            </a:r>
          </a:p>
          <a:p>
            <a:pPr marL="367280" indent="-367280">
              <a:buFont typeface="Wingdings" panose="05000000000000000000" pitchFamily="2" charset="2"/>
              <a:buChar char="q"/>
              <a:defRPr/>
            </a:pPr>
            <a:endParaRPr lang="pt-BR" sz="2142" b="1" dirty="0"/>
          </a:p>
          <a:p>
            <a:pPr marL="367280" indent="-367280">
              <a:buFont typeface="Wingdings" panose="05000000000000000000" pitchFamily="2" charset="2"/>
              <a:buChar char="q"/>
              <a:defRPr/>
            </a:pPr>
            <a:endParaRPr lang="pt-BR" sz="2142" b="1" dirty="0"/>
          </a:p>
          <a:p>
            <a:pPr marL="367280" indent="-367280" algn="just">
              <a:buFont typeface="Wingdings" panose="05000000000000000000" pitchFamily="2" charset="2"/>
              <a:buChar char="v"/>
              <a:defRPr/>
            </a:pPr>
            <a:r>
              <a:rPr lang="pt-BR" sz="2142" dirty="0"/>
              <a:t>Esse método é mais complexo e caro do que o ponto-a-ponto, pois o braço deve se mover por uma trajetória exatamente definida.</a:t>
            </a:r>
          </a:p>
          <a:p>
            <a:pPr algn="just">
              <a:defRPr/>
            </a:pPr>
            <a:endParaRPr lang="pt-BR" sz="2142" dirty="0"/>
          </a:p>
          <a:p>
            <a:pPr algn="just">
              <a:defRPr/>
            </a:pPr>
            <a:endParaRPr lang="pt-BR" sz="2142" dirty="0"/>
          </a:p>
          <a:p>
            <a:pPr marL="367280" indent="-367280" algn="just">
              <a:buFont typeface="Wingdings" panose="05000000000000000000" pitchFamily="2" charset="2"/>
              <a:buChar char="v"/>
              <a:defRPr/>
            </a:pPr>
            <a:r>
              <a:rPr lang="pt-BR" sz="2142" dirty="0"/>
              <a:t>Os movimentos dos acionadores são coordenados pelo controlador do braço a cada instante, de tal forma que a trajetória irá se assemelhar o máximo possível com a programada.</a:t>
            </a:r>
          </a:p>
          <a:p>
            <a:pPr marL="367280" indent="-367280" algn="just">
              <a:buFont typeface="Wingdings" panose="05000000000000000000" pitchFamily="2" charset="2"/>
              <a:buChar char="v"/>
              <a:defRPr/>
            </a:pPr>
            <a:endParaRPr lang="pt-BR" sz="2142" dirty="0"/>
          </a:p>
          <a:p>
            <a:pPr>
              <a:defRPr/>
            </a:pP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FE3FA4-5368-477D-A659-4F7765CFBBE5}"/>
              </a:ext>
            </a:extLst>
          </p:cNvPr>
          <p:cNvSpPr txBox="1">
            <a:spLocks noChangeArrowheads="1"/>
          </p:cNvSpPr>
          <p:nvPr/>
        </p:nvSpPr>
        <p:spPr>
          <a:xfrm>
            <a:off x="804327" y="542401"/>
            <a:ext cx="9331331" cy="552602"/>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defRPr/>
            </a:pPr>
            <a:r>
              <a:rPr lang="pt-BR" sz="2999" dirty="0"/>
              <a:t>ROBÔS INDUSTRIAIS</a:t>
            </a:r>
            <a:endParaRPr lang="pt-BR" altLang="pt-BR" sz="2999" b="1" kern="0" dirty="0"/>
          </a:p>
        </p:txBody>
      </p:sp>
      <p:pic>
        <p:nvPicPr>
          <p:cNvPr id="4" name="Imagem 3">
            <a:extLst>
              <a:ext uri="{FF2B5EF4-FFF2-40B4-BE49-F238E27FC236}">
                <a16:creationId xmlns:a16="http://schemas.microsoft.com/office/drawing/2014/main" id="{0853D3E6-B124-4A56-B691-B15BE9234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299" y="1436767"/>
            <a:ext cx="3470344" cy="47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a:extLst>
              <a:ext uri="{FF2B5EF4-FFF2-40B4-BE49-F238E27FC236}">
                <a16:creationId xmlns:a16="http://schemas.microsoft.com/office/drawing/2014/main" id="{6E8C1B43-F8E2-4CCE-BA5B-D1439AB96EB0}"/>
              </a:ext>
            </a:extLst>
          </p:cNvPr>
          <p:cNvSpPr txBox="1">
            <a:spLocks noChangeArrowheads="1"/>
          </p:cNvSpPr>
          <p:nvPr/>
        </p:nvSpPr>
        <p:spPr bwMode="auto">
          <a:xfrm>
            <a:off x="6396666" y="1821038"/>
            <a:ext cx="3470343" cy="371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a:t>“Um robô industrial é uma máquina manipuladora, com vários graus de liberdade, controlada automaticamente, reprogramável, multifuncional, que pode ter a base fixa ou móvel, para utilização em aplicações de automação industrial</a:t>
            </a:r>
            <a:r>
              <a:rPr lang="pt-BR" altLang="pt-BR" sz="1928"/>
              <a:t>”</a:t>
            </a:r>
          </a:p>
        </p:txBody>
      </p:sp>
      <p:sp>
        <p:nvSpPr>
          <p:cNvPr id="9221" name="CaixaDeTexto 1">
            <a:extLst>
              <a:ext uri="{FF2B5EF4-FFF2-40B4-BE49-F238E27FC236}">
                <a16:creationId xmlns:a16="http://schemas.microsoft.com/office/drawing/2014/main" id="{E6BD3092-5E99-4D0E-B896-8A3BD5EC5AAC}"/>
              </a:ext>
            </a:extLst>
          </p:cNvPr>
          <p:cNvSpPr txBox="1">
            <a:spLocks noChangeArrowheads="1"/>
          </p:cNvSpPr>
          <p:nvPr/>
        </p:nvSpPr>
        <p:spPr bwMode="auto">
          <a:xfrm>
            <a:off x="1345102" y="6460111"/>
            <a:ext cx="9062681"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https://www.youtube.com/watch?v=QCkl9RMd5-s</a:t>
            </a:r>
            <a:endParaRPr lang="pt-BR" altLang="pt-BR" sz="1928" dirty="0">
              <a:latin typeface="Calibri" panose="020F0502020204030204" pitchFamily="34" charset="0"/>
              <a:ea typeface="Calibri" panose="020F0502020204030204" pitchFamily="34" charset="0"/>
              <a:cs typeface="Times New Roman" panose="02020603050405020304" pitchFamily="18" charset="0"/>
            </a:endParaRPr>
          </a:p>
          <a:p>
            <a:endParaRPr lang="pt-BR" altLang="pt-BR" sz="1928" dirty="0">
              <a:ea typeface="Calibri" panose="020F050202020403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ixaDeTexto 2">
            <a:extLst>
              <a:ext uri="{FF2B5EF4-FFF2-40B4-BE49-F238E27FC236}">
                <a16:creationId xmlns:a16="http://schemas.microsoft.com/office/drawing/2014/main" id="{F9925632-8C71-4634-9EEA-31ACA278FFFA}"/>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2" name="CaixaDeTexto 1">
            <a:extLst>
              <a:ext uri="{FF2B5EF4-FFF2-40B4-BE49-F238E27FC236}">
                <a16:creationId xmlns:a16="http://schemas.microsoft.com/office/drawing/2014/main" id="{A15C3599-10F1-486E-926D-C41EF3990B16}"/>
              </a:ext>
            </a:extLst>
          </p:cNvPr>
          <p:cNvSpPr txBox="1"/>
          <p:nvPr/>
        </p:nvSpPr>
        <p:spPr>
          <a:xfrm>
            <a:off x="792426" y="1183420"/>
            <a:ext cx="8892650" cy="5992923"/>
          </a:xfrm>
          <a:prstGeom prst="rect">
            <a:avLst/>
          </a:prstGeom>
          <a:noFill/>
        </p:spPr>
        <p:txBody>
          <a:bodyPr>
            <a:spAutoFit/>
          </a:bodyPr>
          <a:lstStyle/>
          <a:p>
            <a:pPr marL="367280" indent="-367280">
              <a:buFont typeface="Wingdings" panose="05000000000000000000" pitchFamily="2" charset="2"/>
              <a:buChar char="q"/>
              <a:defRPr/>
            </a:pPr>
            <a:r>
              <a:rPr lang="pt-BR" sz="2142" b="1" dirty="0"/>
              <a:t>CONTROLE DE TRAJETÓRIA CONTÍNUA</a:t>
            </a:r>
          </a:p>
          <a:p>
            <a:pPr marL="367280" indent="-367280">
              <a:buFont typeface="Wingdings" panose="05000000000000000000" pitchFamily="2" charset="2"/>
              <a:buChar char="q"/>
              <a:defRPr/>
            </a:pPr>
            <a:endParaRPr lang="pt-BR" sz="2142" b="1" dirty="0"/>
          </a:p>
          <a:p>
            <a:pPr marL="367280" indent="-367280">
              <a:buFont typeface="Wingdings" panose="05000000000000000000" pitchFamily="2" charset="2"/>
              <a:buChar char="q"/>
              <a:defRPr/>
            </a:pPr>
            <a:endParaRPr lang="pt-BR" sz="2142" b="1" dirty="0"/>
          </a:p>
          <a:p>
            <a:pPr marL="367280" indent="-367280" algn="just">
              <a:buFont typeface="Wingdings" panose="05000000000000000000" pitchFamily="2" charset="2"/>
              <a:buChar char="v"/>
              <a:defRPr/>
            </a:pPr>
            <a:r>
              <a:rPr lang="pt-BR" sz="2142" dirty="0"/>
              <a:t>A trajetória do robô pode ser definida por dois métodos:</a:t>
            </a:r>
          </a:p>
          <a:p>
            <a:pPr algn="just">
              <a:defRPr/>
            </a:pPr>
            <a:endParaRPr lang="pt-BR" sz="2142" dirty="0"/>
          </a:p>
          <a:p>
            <a:pPr algn="just">
              <a:defRPr/>
            </a:pPr>
            <a:endParaRPr lang="pt-BR" sz="2142" dirty="0"/>
          </a:p>
          <a:p>
            <a:pPr marL="489707" indent="-489707" algn="just">
              <a:buFontTx/>
              <a:buAutoNum type="arabicPeriod"/>
              <a:defRPr/>
            </a:pPr>
            <a:r>
              <a:rPr lang="pt-BR" sz="2142" dirty="0"/>
              <a:t>Método A: </a:t>
            </a:r>
          </a:p>
          <a:p>
            <a:pPr marL="489707" indent="-489707" algn="just">
              <a:buFontTx/>
              <a:buAutoNum type="arabicPeriod"/>
              <a:defRPr/>
            </a:pPr>
            <a:endParaRPr lang="pt-BR" sz="2142" dirty="0"/>
          </a:p>
          <a:p>
            <a:pPr marL="367280" indent="-367280" algn="just">
              <a:buFont typeface="Wingdings" panose="05000000000000000000" pitchFamily="2" charset="2"/>
              <a:buChar char="§"/>
              <a:defRPr/>
            </a:pPr>
            <a:r>
              <a:rPr lang="pt-BR" sz="2142" dirty="0"/>
              <a:t>Nesta técnica, o braço do robô é movido manualmente pela trajetória desejada, enquanto o controlador grava em sua memória as posições das articulações a cada instante, através das informações fornecidas pelos encoders. </a:t>
            </a:r>
          </a:p>
          <a:p>
            <a:pPr marL="367280" indent="-367280" algn="just">
              <a:buFont typeface="Wingdings" panose="05000000000000000000" pitchFamily="2" charset="2"/>
              <a:buChar char="§"/>
              <a:defRPr/>
            </a:pPr>
            <a:endParaRPr lang="pt-BR" sz="2142" dirty="0"/>
          </a:p>
          <a:p>
            <a:pPr marL="367280" indent="-367280" algn="just">
              <a:buFont typeface="Wingdings" panose="05000000000000000000" pitchFamily="2" charset="2"/>
              <a:buChar char="§"/>
              <a:defRPr/>
            </a:pPr>
            <a:r>
              <a:rPr lang="pt-BR" sz="2142" dirty="0"/>
              <a:t>A série é rodada mais tarde, o controlador comanda os acionadores de acordo com a informação em sua memória. O braço então repete a trajetória precisamente..</a:t>
            </a:r>
          </a:p>
          <a:p>
            <a:pPr marL="367280" indent="-367280" algn="just">
              <a:buFont typeface="Wingdings" panose="05000000000000000000" pitchFamily="2" charset="2"/>
              <a:buChar char="v"/>
              <a:defRPr/>
            </a:pPr>
            <a:endParaRPr lang="pt-BR" sz="2142" dirty="0"/>
          </a:p>
          <a:p>
            <a:pPr>
              <a:defRPr/>
            </a:pP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ixaDeTexto 2">
            <a:extLst>
              <a:ext uri="{FF2B5EF4-FFF2-40B4-BE49-F238E27FC236}">
                <a16:creationId xmlns:a16="http://schemas.microsoft.com/office/drawing/2014/main" id="{CC85C9C9-220E-42B6-88ED-E56E096687EA}"/>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TRAJETÓRIA</a:t>
            </a:r>
            <a:endParaRPr lang="pt-BR" altLang="pt-BR" sz="1928"/>
          </a:p>
        </p:txBody>
      </p:sp>
      <p:sp>
        <p:nvSpPr>
          <p:cNvPr id="2" name="CaixaDeTexto 1">
            <a:extLst>
              <a:ext uri="{FF2B5EF4-FFF2-40B4-BE49-F238E27FC236}">
                <a16:creationId xmlns:a16="http://schemas.microsoft.com/office/drawing/2014/main" id="{4012E890-2BD8-4757-9B3A-0AB7E66D3F76}"/>
              </a:ext>
            </a:extLst>
          </p:cNvPr>
          <p:cNvSpPr txBox="1"/>
          <p:nvPr/>
        </p:nvSpPr>
        <p:spPr>
          <a:xfrm>
            <a:off x="792426" y="1183420"/>
            <a:ext cx="8892650" cy="6322565"/>
          </a:xfrm>
          <a:prstGeom prst="rect">
            <a:avLst/>
          </a:prstGeom>
          <a:noFill/>
        </p:spPr>
        <p:txBody>
          <a:bodyPr>
            <a:spAutoFit/>
          </a:bodyPr>
          <a:lstStyle/>
          <a:p>
            <a:pPr marL="367280" indent="-367280">
              <a:buFont typeface="Wingdings" panose="05000000000000000000" pitchFamily="2" charset="2"/>
              <a:buChar char="q"/>
              <a:defRPr/>
            </a:pPr>
            <a:r>
              <a:rPr lang="pt-BR" sz="2142" b="1" dirty="0"/>
              <a:t>CONTROLE DE TRAJETÓRIA CONTÍNUA</a:t>
            </a:r>
          </a:p>
          <a:p>
            <a:pPr marL="367280" indent="-367280">
              <a:buFont typeface="Wingdings" panose="05000000000000000000" pitchFamily="2" charset="2"/>
              <a:buChar char="q"/>
              <a:defRPr/>
            </a:pPr>
            <a:endParaRPr lang="pt-BR" sz="2142" b="1" dirty="0"/>
          </a:p>
          <a:p>
            <a:pPr marL="367280" indent="-367280">
              <a:buFont typeface="Wingdings" panose="05000000000000000000" pitchFamily="2" charset="2"/>
              <a:buChar char="q"/>
              <a:defRPr/>
            </a:pPr>
            <a:endParaRPr lang="pt-BR" sz="2142" b="1" dirty="0"/>
          </a:p>
          <a:p>
            <a:pPr marL="367280" indent="-367280" algn="just">
              <a:buFont typeface="Wingdings" panose="05000000000000000000" pitchFamily="2" charset="2"/>
              <a:buChar char="v"/>
              <a:defRPr/>
            </a:pPr>
            <a:r>
              <a:rPr lang="pt-BR" sz="2142" dirty="0"/>
              <a:t>A trajetória do robô pode ser definida por dois métodos:</a:t>
            </a:r>
          </a:p>
          <a:p>
            <a:pPr algn="just">
              <a:defRPr/>
            </a:pPr>
            <a:endParaRPr lang="pt-BR" sz="2142" dirty="0"/>
          </a:p>
          <a:p>
            <a:pPr algn="just">
              <a:defRPr/>
            </a:pPr>
            <a:r>
              <a:rPr lang="pt-BR" sz="2142" dirty="0"/>
              <a:t>2. Método B: </a:t>
            </a:r>
          </a:p>
          <a:p>
            <a:pPr algn="just">
              <a:defRPr/>
            </a:pPr>
            <a:endParaRPr lang="pt-BR" sz="2142" dirty="0"/>
          </a:p>
          <a:p>
            <a:pPr marL="367280" indent="-367280" algn="just">
              <a:buFont typeface="Wingdings" panose="05000000000000000000" pitchFamily="2" charset="2"/>
              <a:buChar char="§"/>
              <a:defRPr/>
            </a:pPr>
            <a:r>
              <a:rPr lang="pt-BR" sz="2142" dirty="0"/>
              <a:t>Nesta técnica, a trajetória é definida por um determinado trajeto de movimento, tal como uma linha reta ou um arco passando por dados pontos. </a:t>
            </a:r>
          </a:p>
          <a:p>
            <a:pPr marL="367280" indent="-367280" algn="just">
              <a:buFont typeface="Wingdings" panose="05000000000000000000" pitchFamily="2" charset="2"/>
              <a:buChar char="§"/>
              <a:defRPr/>
            </a:pPr>
            <a:r>
              <a:rPr lang="pt-BR" sz="2142" dirty="0"/>
              <a:t>O controlador calcula e coordena o movimento a cada instante. O computador controlador deve ser mais rápido e ter mais memória do que o computador de um controle ponto-a-ponto. </a:t>
            </a:r>
          </a:p>
          <a:p>
            <a:pPr marL="367280" indent="-367280" algn="just">
              <a:buFont typeface="Wingdings" panose="05000000000000000000" pitchFamily="2" charset="2"/>
              <a:buChar char="§"/>
              <a:defRPr/>
            </a:pPr>
            <a:endParaRPr lang="pt-BR" sz="2142" dirty="0"/>
          </a:p>
          <a:p>
            <a:pPr marL="367280" indent="-367280" algn="just">
              <a:buFont typeface="Wingdings" panose="05000000000000000000" pitchFamily="2" charset="2"/>
              <a:buChar char="§"/>
              <a:defRPr/>
            </a:pPr>
            <a:r>
              <a:rPr lang="pt-BR" sz="2142" dirty="0"/>
              <a:t>Robôs com controle de trajetória contínua são usados em séries onde o atuador deve realizar algum trabalho enquanto o braço se move. Uma aplicação típica é pintura com spray.</a:t>
            </a:r>
          </a:p>
          <a:p>
            <a:pPr marL="367280" indent="-367280" algn="just">
              <a:buFont typeface="Wingdings" panose="05000000000000000000" pitchFamily="2" charset="2"/>
              <a:buChar char="v"/>
              <a:defRPr/>
            </a:pPr>
            <a:endParaRPr lang="pt-BR" sz="2142" dirty="0"/>
          </a:p>
          <a:p>
            <a:pPr>
              <a:defRPr/>
            </a:pP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B66B8E9-89F3-4170-8594-F06C54039D04}"/>
              </a:ext>
            </a:extLst>
          </p:cNvPr>
          <p:cNvSpPr txBox="1"/>
          <p:nvPr/>
        </p:nvSpPr>
        <p:spPr>
          <a:xfrm>
            <a:off x="533978" y="1009988"/>
            <a:ext cx="4011043" cy="1740541"/>
          </a:xfrm>
          <a:prstGeom prst="rect">
            <a:avLst/>
          </a:prstGeom>
          <a:noFill/>
        </p:spPr>
        <p:txBody>
          <a:bodyPr>
            <a:spAutoFit/>
          </a:bodyPr>
          <a:lstStyle/>
          <a:p>
            <a:pPr marL="367280" indent="-367280">
              <a:buFont typeface="Wingdings" panose="05000000000000000000" pitchFamily="2" charset="2"/>
              <a:buChar char="q"/>
              <a:defRPr/>
            </a:pPr>
            <a:r>
              <a:rPr lang="pt-BR" sz="2142" dirty="0" err="1"/>
              <a:t>Robo</a:t>
            </a:r>
            <a:r>
              <a:rPr lang="pt-BR" sz="2142" dirty="0"/>
              <a:t> CNC</a:t>
            </a:r>
          </a:p>
          <a:p>
            <a:pPr>
              <a:defRPr/>
            </a:pPr>
            <a:endParaRPr lang="pt-BR" sz="2142" dirty="0"/>
          </a:p>
          <a:p>
            <a:pPr marL="367280" indent="-367280" algn="just">
              <a:buFont typeface="Wingdings" panose="05000000000000000000" pitchFamily="2" charset="2"/>
              <a:buChar char="v"/>
              <a:defRPr/>
            </a:pPr>
            <a:r>
              <a:rPr lang="pt-BR" sz="2142" dirty="0"/>
              <a:t>Este sistema traz consigo elementos de operação típicos de um comando CNC.</a:t>
            </a:r>
            <a:endParaRPr lang="pt-BR" sz="1928" dirty="0"/>
          </a:p>
        </p:txBody>
      </p:sp>
      <p:pic>
        <p:nvPicPr>
          <p:cNvPr id="33795" name="Imagem 4" descr="Uma imagem contendo objeto, microscópio, interior, preto&#10;&#10;Descrição gerada automaticamente">
            <a:extLst>
              <a:ext uri="{FF2B5EF4-FFF2-40B4-BE49-F238E27FC236}">
                <a16:creationId xmlns:a16="http://schemas.microsoft.com/office/drawing/2014/main" id="{DE00D386-BB1A-48E6-ABE2-8ADB283C3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892" y="1009987"/>
            <a:ext cx="9793817" cy="636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ixaDeTexto 2">
            <a:extLst>
              <a:ext uri="{FF2B5EF4-FFF2-40B4-BE49-F238E27FC236}">
                <a16:creationId xmlns:a16="http://schemas.microsoft.com/office/drawing/2014/main" id="{46032E55-CBFF-48E3-B8CB-0670C2AC4359}"/>
              </a:ext>
            </a:extLst>
          </p:cNvPr>
          <p:cNvSpPr txBox="1">
            <a:spLocks noChangeArrowheads="1"/>
          </p:cNvSpPr>
          <p:nvPr/>
        </p:nvSpPr>
        <p:spPr bwMode="auto">
          <a:xfrm>
            <a:off x="884244" y="819552"/>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COORDENAÇÃO COM O AMBIENTE</a:t>
            </a:r>
            <a:endParaRPr lang="pt-BR" altLang="pt-BR" sz="1928"/>
          </a:p>
        </p:txBody>
      </p:sp>
      <p:sp>
        <p:nvSpPr>
          <p:cNvPr id="4" name="CaixaDeTexto 3">
            <a:extLst>
              <a:ext uri="{FF2B5EF4-FFF2-40B4-BE49-F238E27FC236}">
                <a16:creationId xmlns:a16="http://schemas.microsoft.com/office/drawing/2014/main" id="{570EDFFD-F207-4D68-8C63-4DC9F3E4AACA}"/>
              </a:ext>
            </a:extLst>
          </p:cNvPr>
          <p:cNvSpPr txBox="1">
            <a:spLocks noChangeArrowheads="1"/>
          </p:cNvSpPr>
          <p:nvPr/>
        </p:nvSpPr>
        <p:spPr bwMode="auto">
          <a:xfrm>
            <a:off x="901246" y="2138997"/>
            <a:ext cx="8737920" cy="305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 movimento de um braço de robô é baseado em movimento coordenado de todos seus acionadores. </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As condições em que esses acionadores trabalham são diferentes. Diferem na carga, no momento de inércia e na velocidade, por exemplo. </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Essas condições variáveis podem exigir um diferente planejamento de controle para cada malha de controle.</a:t>
            </a:r>
          </a:p>
        </p:txBody>
      </p:sp>
      <p:sp>
        <p:nvSpPr>
          <p:cNvPr id="40964" name="CaixaDeTexto 1">
            <a:extLst>
              <a:ext uri="{FF2B5EF4-FFF2-40B4-BE49-F238E27FC236}">
                <a16:creationId xmlns:a16="http://schemas.microsoft.com/office/drawing/2014/main" id="{75668BD0-4F60-467A-A9B7-76592B2E03AB}"/>
              </a:ext>
            </a:extLst>
          </p:cNvPr>
          <p:cNvSpPr txBox="1">
            <a:spLocks noChangeArrowheads="1"/>
          </p:cNvSpPr>
          <p:nvPr/>
        </p:nvSpPr>
        <p:spPr bwMode="auto">
          <a:xfrm>
            <a:off x="901246" y="5832082"/>
            <a:ext cx="8656305"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https://www.youtube.com/watch?v=Ns5tBkMVzR4</a:t>
            </a:r>
            <a:endParaRPr lang="pt-BR" altLang="pt-BR" sz="1928">
              <a:latin typeface="Calibri" panose="020F0502020204030204" pitchFamily="34" charset="0"/>
              <a:ea typeface="Calibri" panose="020F0502020204030204" pitchFamily="34" charset="0"/>
              <a:cs typeface="Times New Roman" panose="02020603050405020304" pitchFamily="18" charset="0"/>
            </a:endParaRPr>
          </a:p>
          <a:p>
            <a:endParaRPr lang="pt-BR" altLang="pt-BR" sz="1928">
              <a:ea typeface="Calibri" panose="020F050202020403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ixaDeTexto 2">
            <a:extLst>
              <a:ext uri="{FF2B5EF4-FFF2-40B4-BE49-F238E27FC236}">
                <a16:creationId xmlns:a16="http://schemas.microsoft.com/office/drawing/2014/main" id="{E7417C05-673B-4470-B964-6D4B5AF87988}"/>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CONTROLE DE COORDENAÇÃO COM O AMBIENTE</a:t>
            </a:r>
            <a:endParaRPr lang="pt-BR" altLang="pt-BR" sz="1928"/>
          </a:p>
        </p:txBody>
      </p:sp>
      <p:sp>
        <p:nvSpPr>
          <p:cNvPr id="4" name="CaixaDeTexto 3">
            <a:extLst>
              <a:ext uri="{FF2B5EF4-FFF2-40B4-BE49-F238E27FC236}">
                <a16:creationId xmlns:a16="http://schemas.microsoft.com/office/drawing/2014/main" id="{356D8214-FAC8-42CC-9877-ED3DA9958F10}"/>
              </a:ext>
            </a:extLst>
          </p:cNvPr>
          <p:cNvSpPr txBox="1">
            <a:spLocks noChangeArrowheads="1"/>
          </p:cNvSpPr>
          <p:nvPr/>
        </p:nvSpPr>
        <p:spPr bwMode="auto">
          <a:xfrm>
            <a:off x="919949" y="1645905"/>
            <a:ext cx="8739621" cy="371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Em robôs modernos, cada malha de controle do acionador é controlada por um controlador. </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Se quisermos que o atuador se mova até determinado ponto, podemos ditar as coordenadas daquele ponto para o controlador que irá coordenar o movimentos das várias articulações. </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O operador não precisa se preocupar com o controle de cada eixo separadamente nem coordenar o movimento dos vários eixos, isso é função do computador controlador.</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ixaDeTexto 1">
            <a:extLst>
              <a:ext uri="{FF2B5EF4-FFF2-40B4-BE49-F238E27FC236}">
                <a16:creationId xmlns:a16="http://schemas.microsoft.com/office/drawing/2014/main" id="{27D6E825-F77E-4AB2-8C4E-8787299F7901}"/>
              </a:ext>
            </a:extLst>
          </p:cNvPr>
          <p:cNvSpPr txBox="1">
            <a:spLocks noChangeArrowheads="1"/>
          </p:cNvSpPr>
          <p:nvPr/>
        </p:nvSpPr>
        <p:spPr bwMode="auto">
          <a:xfrm>
            <a:off x="841734" y="433581"/>
            <a:ext cx="8870546"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a:t>Órgãos Terminais</a:t>
            </a:r>
          </a:p>
        </p:txBody>
      </p:sp>
      <p:sp>
        <p:nvSpPr>
          <p:cNvPr id="3" name="CaixaDeTexto 2">
            <a:extLst>
              <a:ext uri="{FF2B5EF4-FFF2-40B4-BE49-F238E27FC236}">
                <a16:creationId xmlns:a16="http://schemas.microsoft.com/office/drawing/2014/main" id="{1963168A-9BBA-45B0-85A7-D9F340FB490B}"/>
              </a:ext>
            </a:extLst>
          </p:cNvPr>
          <p:cNvSpPr txBox="1"/>
          <p:nvPr/>
        </p:nvSpPr>
        <p:spPr>
          <a:xfrm>
            <a:off x="1074679" y="1589796"/>
            <a:ext cx="8020387" cy="4048031"/>
          </a:xfrm>
          <a:prstGeom prst="rect">
            <a:avLst/>
          </a:prstGeom>
          <a:noFill/>
        </p:spPr>
        <p:txBody>
          <a:bodyPr>
            <a:spAutoFit/>
          </a:bodyPr>
          <a:lstStyle/>
          <a:p>
            <a:pPr marL="367280" indent="-367280">
              <a:buFont typeface="Wingdings" panose="05000000000000000000" pitchFamily="2" charset="2"/>
              <a:buChar char="q"/>
              <a:defRPr/>
            </a:pPr>
            <a:r>
              <a:rPr lang="pt-BR" sz="2142" dirty="0"/>
              <a:t>Definição </a:t>
            </a:r>
          </a:p>
          <a:p>
            <a:pPr>
              <a:defRPr/>
            </a:pPr>
            <a:endParaRPr lang="pt-BR" sz="2142" dirty="0"/>
          </a:p>
          <a:p>
            <a:pPr marL="367280" indent="-367280">
              <a:buFont typeface="Wingdings" panose="05000000000000000000" pitchFamily="2" charset="2"/>
              <a:buChar char="v"/>
              <a:defRPr/>
            </a:pPr>
            <a:r>
              <a:rPr lang="pt-BR" sz="2142" dirty="0"/>
              <a:t> Dispositivo fixado no punho de um robô que permite ao mesmo realizar uma tarefa específica.</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Em geral, os órgãos terminais são projetados especialmente para a tarefa a ser executada.</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A maioria dos fabricantes de robôs já oferecem determinados órgãos terminais como acessórios.</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ixaDeTexto 1">
            <a:extLst>
              <a:ext uri="{FF2B5EF4-FFF2-40B4-BE49-F238E27FC236}">
                <a16:creationId xmlns:a16="http://schemas.microsoft.com/office/drawing/2014/main" id="{89B0AEDB-4BF7-46A7-AF8E-A7303E57B1B6}"/>
              </a:ext>
            </a:extLst>
          </p:cNvPr>
          <p:cNvSpPr txBox="1">
            <a:spLocks noChangeArrowheads="1"/>
          </p:cNvSpPr>
          <p:nvPr/>
        </p:nvSpPr>
        <p:spPr bwMode="auto">
          <a:xfrm>
            <a:off x="841734" y="433581"/>
            <a:ext cx="8870546"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a:t>Órgãos Terminais</a:t>
            </a:r>
          </a:p>
        </p:txBody>
      </p:sp>
      <p:sp>
        <p:nvSpPr>
          <p:cNvPr id="3" name="CaixaDeTexto 2">
            <a:extLst>
              <a:ext uri="{FF2B5EF4-FFF2-40B4-BE49-F238E27FC236}">
                <a16:creationId xmlns:a16="http://schemas.microsoft.com/office/drawing/2014/main" id="{89AD5085-6357-44BF-AF70-000A21F32332}"/>
              </a:ext>
            </a:extLst>
          </p:cNvPr>
          <p:cNvSpPr txBox="1"/>
          <p:nvPr/>
        </p:nvSpPr>
        <p:spPr>
          <a:xfrm>
            <a:off x="1074679" y="1975767"/>
            <a:ext cx="8020387" cy="3520707"/>
          </a:xfrm>
          <a:prstGeom prst="rect">
            <a:avLst/>
          </a:prstGeom>
          <a:noFill/>
        </p:spPr>
        <p:txBody>
          <a:bodyPr>
            <a:spAutoFit/>
          </a:bodyPr>
          <a:lstStyle/>
          <a:p>
            <a:pPr marL="367280" indent="-367280">
              <a:buFont typeface="Wingdings" panose="05000000000000000000" pitchFamily="2" charset="2"/>
              <a:buChar char="q"/>
              <a:defRPr/>
            </a:pPr>
            <a:r>
              <a:rPr lang="pt-BR" sz="2571" dirty="0"/>
              <a:t>Garras – usadas para pegar e segurar objetos em operações como: </a:t>
            </a:r>
          </a:p>
          <a:p>
            <a:pPr>
              <a:defRPr/>
            </a:pPr>
            <a:endParaRPr lang="pt-BR" sz="2142" dirty="0"/>
          </a:p>
          <a:p>
            <a:pPr marL="367280" indent="-367280">
              <a:buFont typeface="Wingdings" panose="05000000000000000000" pitchFamily="2" charset="2"/>
              <a:buChar char="v"/>
              <a:defRPr/>
            </a:pPr>
            <a:r>
              <a:rPr lang="pt-BR" sz="2142" dirty="0"/>
              <a:t>Carregar e descarregar máquinas;</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Pegar peças de um transportador e arranjá-las sobre um pallet;</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Manusear caixas, garrafas, matérias primas, etc. </a:t>
            </a:r>
          </a:p>
          <a:p>
            <a:pPr marL="367280" indent="-367280">
              <a:buFont typeface="Wingdings" panose="05000000000000000000" pitchFamily="2" charset="2"/>
              <a:buChar char="v"/>
              <a:defRPr/>
            </a:pPr>
            <a:endParaRPr lang="pt-BR" sz="2142" dirty="0"/>
          </a:p>
          <a:p>
            <a:pPr marL="367280" indent="-367280">
              <a:buFont typeface="Wingdings" panose="05000000000000000000" pitchFamily="2" charset="2"/>
              <a:buChar char="v"/>
              <a:defRPr/>
            </a:pPr>
            <a:r>
              <a:rPr lang="pt-BR" sz="2142" dirty="0"/>
              <a:t>Manipular ferramentas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ixaDeTexto 1">
            <a:extLst>
              <a:ext uri="{FF2B5EF4-FFF2-40B4-BE49-F238E27FC236}">
                <a16:creationId xmlns:a16="http://schemas.microsoft.com/office/drawing/2014/main" id="{C617B3FE-CE9D-4F34-A9F7-175C9205218C}"/>
              </a:ext>
            </a:extLst>
          </p:cNvPr>
          <p:cNvSpPr txBox="1">
            <a:spLocks noChangeArrowheads="1"/>
          </p:cNvSpPr>
          <p:nvPr/>
        </p:nvSpPr>
        <p:spPr bwMode="auto">
          <a:xfrm>
            <a:off x="841734" y="433581"/>
            <a:ext cx="8870546"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a:t>Órgãos Terminais</a:t>
            </a:r>
          </a:p>
        </p:txBody>
      </p:sp>
      <p:sp>
        <p:nvSpPr>
          <p:cNvPr id="3" name="CaixaDeTexto 2">
            <a:extLst>
              <a:ext uri="{FF2B5EF4-FFF2-40B4-BE49-F238E27FC236}">
                <a16:creationId xmlns:a16="http://schemas.microsoft.com/office/drawing/2014/main" id="{55A75484-EA62-4C04-9B58-9765172891B6}"/>
              </a:ext>
            </a:extLst>
          </p:cNvPr>
          <p:cNvSpPr txBox="1">
            <a:spLocks noChangeArrowheads="1"/>
          </p:cNvSpPr>
          <p:nvPr/>
        </p:nvSpPr>
        <p:spPr bwMode="auto">
          <a:xfrm>
            <a:off x="996464" y="1203823"/>
            <a:ext cx="8022088"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571"/>
              <a:t>Exemplos de Garras </a:t>
            </a:r>
            <a:r>
              <a:rPr lang="pt-BR" altLang="pt-BR" sz="2142"/>
              <a:t> </a:t>
            </a:r>
          </a:p>
        </p:txBody>
      </p:sp>
      <p:pic>
        <p:nvPicPr>
          <p:cNvPr id="5" name="Imagem 4" descr="Uma imagem contendo bicicleta, mesa, estacionado, segurando&#10;&#10;Descrição gerada automaticamente">
            <a:extLst>
              <a:ext uri="{FF2B5EF4-FFF2-40B4-BE49-F238E27FC236}">
                <a16:creationId xmlns:a16="http://schemas.microsoft.com/office/drawing/2014/main" id="{23DBA07D-112F-4D8D-B4C2-35096AC38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37" y="1736023"/>
            <a:ext cx="3160887" cy="227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descr="Uma imagem contendo homem, fogo, placa, segurando&#10;&#10;Descrição gerada automaticamente">
            <a:extLst>
              <a:ext uri="{FF2B5EF4-FFF2-40B4-BE49-F238E27FC236}">
                <a16:creationId xmlns:a16="http://schemas.microsoft.com/office/drawing/2014/main" id="{487D1C0C-50C2-4BC1-9CD1-C77E89FA4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545" y="1846543"/>
            <a:ext cx="4201480" cy="18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descr="Uma imagem contendo azul, segurando, mesa, placa&#10;&#10;Descrição gerada automaticamente">
            <a:extLst>
              <a:ext uri="{FF2B5EF4-FFF2-40B4-BE49-F238E27FC236}">
                <a16:creationId xmlns:a16="http://schemas.microsoft.com/office/drawing/2014/main" id="{76364FC3-8A83-4203-99B6-8403F6306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874" y="4240587"/>
            <a:ext cx="3164286" cy="273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m 10" descr="Uma imagem contendo carrinho, motor, caminhão, homem&#10;&#10;Descrição gerada automaticamente">
            <a:extLst>
              <a:ext uri="{FF2B5EF4-FFF2-40B4-BE49-F238E27FC236}">
                <a16:creationId xmlns:a16="http://schemas.microsoft.com/office/drawing/2014/main" id="{DC283546-7FAA-450F-B332-9A73A9B9CD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5848" y="3912426"/>
            <a:ext cx="3092874" cy="277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ixaDeTexto 1">
            <a:extLst>
              <a:ext uri="{FF2B5EF4-FFF2-40B4-BE49-F238E27FC236}">
                <a16:creationId xmlns:a16="http://schemas.microsoft.com/office/drawing/2014/main" id="{47DBB8C3-7424-4894-A41A-D96B1019A2B8}"/>
              </a:ext>
            </a:extLst>
          </p:cNvPr>
          <p:cNvSpPr txBox="1">
            <a:spLocks noChangeArrowheads="1"/>
          </p:cNvSpPr>
          <p:nvPr/>
        </p:nvSpPr>
        <p:spPr bwMode="auto">
          <a:xfrm>
            <a:off x="804328" y="664823"/>
            <a:ext cx="8868845"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a:t>Órgãos Terminais</a:t>
            </a:r>
          </a:p>
        </p:txBody>
      </p:sp>
      <p:sp>
        <p:nvSpPr>
          <p:cNvPr id="6" name="CaixaDeTexto 5">
            <a:extLst>
              <a:ext uri="{FF2B5EF4-FFF2-40B4-BE49-F238E27FC236}">
                <a16:creationId xmlns:a16="http://schemas.microsoft.com/office/drawing/2014/main" id="{D3CF18BF-3882-496D-9049-2B1223C118D3}"/>
              </a:ext>
            </a:extLst>
          </p:cNvPr>
          <p:cNvSpPr txBox="1"/>
          <p:nvPr/>
        </p:nvSpPr>
        <p:spPr>
          <a:xfrm>
            <a:off x="1305922" y="1821038"/>
            <a:ext cx="8020387" cy="3685561"/>
          </a:xfrm>
          <a:prstGeom prst="rect">
            <a:avLst/>
          </a:prstGeom>
          <a:noFill/>
        </p:spPr>
        <p:txBody>
          <a:bodyPr>
            <a:spAutoFit/>
          </a:bodyPr>
          <a:lstStyle/>
          <a:p>
            <a:pPr marL="367280" indent="-367280">
              <a:buFont typeface="Wingdings" panose="05000000000000000000" pitchFamily="2" charset="2"/>
              <a:buChar char="q"/>
              <a:defRPr/>
            </a:pPr>
            <a:r>
              <a:rPr lang="pt-BR" sz="2571" dirty="0"/>
              <a:t>Ferramentas - usado para realizar algum trabalho sobre a peça, e não apenas manuseá-la: </a:t>
            </a:r>
          </a:p>
          <a:p>
            <a:pPr>
              <a:defRPr/>
            </a:pPr>
            <a:endParaRPr lang="pt-BR" sz="1928" dirty="0"/>
          </a:p>
          <a:p>
            <a:pPr>
              <a:defRPr/>
            </a:pPr>
            <a:endParaRPr lang="pt-BR" sz="1928" dirty="0"/>
          </a:p>
          <a:p>
            <a:pPr marL="306067" indent="-306067">
              <a:buFont typeface="Wingdings" panose="05000000000000000000" pitchFamily="2" charset="2"/>
              <a:buChar char="v"/>
              <a:defRPr/>
            </a:pPr>
            <a:r>
              <a:rPr lang="pt-BR" sz="2142" dirty="0"/>
              <a:t>Soldagem a ponto;</a:t>
            </a:r>
          </a:p>
          <a:p>
            <a:pPr>
              <a:defRPr/>
            </a:pPr>
            <a:endParaRPr lang="pt-BR" sz="2142" dirty="0"/>
          </a:p>
          <a:p>
            <a:pPr>
              <a:defRPr/>
            </a:pPr>
            <a:endParaRPr lang="pt-BR" sz="1928" dirty="0"/>
          </a:p>
          <a:p>
            <a:pPr marL="306067" indent="-306067">
              <a:buFont typeface="Wingdings" panose="05000000000000000000" pitchFamily="2" charset="2"/>
              <a:buChar char="v"/>
              <a:defRPr/>
            </a:pPr>
            <a:r>
              <a:rPr lang="pt-BR" sz="2142" dirty="0"/>
              <a:t> Soldagem a arco;</a:t>
            </a:r>
          </a:p>
          <a:p>
            <a:pPr>
              <a:defRPr/>
            </a:pPr>
            <a:endParaRPr lang="pt-BR" sz="1928" dirty="0"/>
          </a:p>
          <a:p>
            <a:pPr>
              <a:defRPr/>
            </a:pPr>
            <a:endParaRPr lang="pt-BR" sz="1928" dirty="0"/>
          </a:p>
          <a:p>
            <a:pPr marL="306067" indent="-306067">
              <a:buFont typeface="Wingdings" panose="05000000000000000000" pitchFamily="2" charset="2"/>
              <a:buChar char="v"/>
              <a:defRPr/>
            </a:pPr>
            <a:r>
              <a:rPr lang="pt-BR" sz="2142" dirty="0"/>
              <a:t> Pintura </a:t>
            </a:r>
          </a:p>
        </p:txBody>
      </p:sp>
      <p:sp>
        <p:nvSpPr>
          <p:cNvPr id="46084" name="CaixaDeTexto 1">
            <a:extLst>
              <a:ext uri="{FF2B5EF4-FFF2-40B4-BE49-F238E27FC236}">
                <a16:creationId xmlns:a16="http://schemas.microsoft.com/office/drawing/2014/main" id="{314D7B1E-BB80-4802-9F12-D646A55F0251}"/>
              </a:ext>
            </a:extLst>
          </p:cNvPr>
          <p:cNvSpPr txBox="1">
            <a:spLocks noChangeArrowheads="1"/>
          </p:cNvSpPr>
          <p:nvPr/>
        </p:nvSpPr>
        <p:spPr bwMode="auto">
          <a:xfrm>
            <a:off x="1074679" y="5986811"/>
            <a:ext cx="8482873"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https://www.youtube.com/watch?v=8CrY75qubSM</a:t>
            </a:r>
            <a:endParaRPr lang="pt-BR" altLang="pt-BR" sz="1928" dirty="0">
              <a:latin typeface="Calibri" panose="020F0502020204030204" pitchFamily="34" charset="0"/>
              <a:ea typeface="Calibri" panose="020F0502020204030204" pitchFamily="34" charset="0"/>
              <a:cs typeface="Times New Roman" panose="02020603050405020304" pitchFamily="18" charset="0"/>
            </a:endParaRPr>
          </a:p>
          <a:p>
            <a:endParaRPr lang="pt-BR" altLang="pt-BR" sz="1928" dirty="0">
              <a:ea typeface="Calibri" panose="020F050202020403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ixaDeTexto 1">
            <a:extLst>
              <a:ext uri="{FF2B5EF4-FFF2-40B4-BE49-F238E27FC236}">
                <a16:creationId xmlns:a16="http://schemas.microsoft.com/office/drawing/2014/main" id="{AFE8D240-EBF0-4EDD-A6A2-36256D121A9D}"/>
              </a:ext>
            </a:extLst>
          </p:cNvPr>
          <p:cNvSpPr txBox="1">
            <a:spLocks noChangeArrowheads="1"/>
          </p:cNvSpPr>
          <p:nvPr/>
        </p:nvSpPr>
        <p:spPr bwMode="auto">
          <a:xfrm>
            <a:off x="841734" y="433581"/>
            <a:ext cx="8870546"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a:t>Órgãos Terminais</a:t>
            </a:r>
          </a:p>
        </p:txBody>
      </p:sp>
      <p:sp>
        <p:nvSpPr>
          <p:cNvPr id="47107" name="CaixaDeTexto 3">
            <a:extLst>
              <a:ext uri="{FF2B5EF4-FFF2-40B4-BE49-F238E27FC236}">
                <a16:creationId xmlns:a16="http://schemas.microsoft.com/office/drawing/2014/main" id="{AB301DAD-56BC-422A-93B3-B7F5FB940181}"/>
              </a:ext>
            </a:extLst>
          </p:cNvPr>
          <p:cNvSpPr txBox="1">
            <a:spLocks noChangeArrowheads="1"/>
          </p:cNvSpPr>
          <p:nvPr/>
        </p:nvSpPr>
        <p:spPr bwMode="auto">
          <a:xfrm>
            <a:off x="841734" y="433581"/>
            <a:ext cx="8870546"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a:t>Órgãos Terminais</a:t>
            </a:r>
          </a:p>
        </p:txBody>
      </p:sp>
      <p:sp>
        <p:nvSpPr>
          <p:cNvPr id="6" name="CaixaDeTexto 5">
            <a:extLst>
              <a:ext uri="{FF2B5EF4-FFF2-40B4-BE49-F238E27FC236}">
                <a16:creationId xmlns:a16="http://schemas.microsoft.com/office/drawing/2014/main" id="{20AA4349-4115-4D99-AC7D-047688A5EE3F}"/>
              </a:ext>
            </a:extLst>
          </p:cNvPr>
          <p:cNvSpPr txBox="1">
            <a:spLocks noChangeArrowheads="1"/>
          </p:cNvSpPr>
          <p:nvPr/>
        </p:nvSpPr>
        <p:spPr bwMode="auto">
          <a:xfrm>
            <a:off x="1227707" y="1358552"/>
            <a:ext cx="8022088"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571"/>
              <a:t>Exemplos de Ferramentas</a:t>
            </a:r>
            <a:endParaRPr lang="pt-BR" altLang="pt-BR" sz="2142"/>
          </a:p>
        </p:txBody>
      </p:sp>
      <p:pic>
        <p:nvPicPr>
          <p:cNvPr id="5" name="Imagem 4" descr="Uma imagem contendo edifício, homem, avião, segurando&#10;&#10;Descrição gerada automaticamente">
            <a:extLst>
              <a:ext uri="{FF2B5EF4-FFF2-40B4-BE49-F238E27FC236}">
                <a16:creationId xmlns:a16="http://schemas.microsoft.com/office/drawing/2014/main" id="{864FA3D7-E155-4DAE-A8BF-BB7B8DA4F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707" y="2747710"/>
            <a:ext cx="3157485" cy="25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descr="Uma imagem contendo edifício, avião, pendurado, homem&#10;&#10;Descrição gerada automaticamente">
            <a:extLst>
              <a:ext uri="{FF2B5EF4-FFF2-40B4-BE49-F238E27FC236}">
                <a16:creationId xmlns:a16="http://schemas.microsoft.com/office/drawing/2014/main" id="{B922A091-C64C-4000-B890-0E4E69D3E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236" y="2723905"/>
            <a:ext cx="3305413" cy="25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ixaDeTexto 1">
            <a:extLst>
              <a:ext uri="{FF2B5EF4-FFF2-40B4-BE49-F238E27FC236}">
                <a16:creationId xmlns:a16="http://schemas.microsoft.com/office/drawing/2014/main" id="{2A69022F-A02C-4686-9BD1-BABC132EF991}"/>
              </a:ext>
            </a:extLst>
          </p:cNvPr>
          <p:cNvSpPr txBox="1">
            <a:spLocks noChangeArrowheads="1"/>
          </p:cNvSpPr>
          <p:nvPr/>
        </p:nvSpPr>
        <p:spPr bwMode="auto">
          <a:xfrm>
            <a:off x="765221" y="669924"/>
            <a:ext cx="9334732"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b="1"/>
              <a:t>Robôs Industriais</a:t>
            </a:r>
          </a:p>
        </p:txBody>
      </p:sp>
      <p:sp>
        <p:nvSpPr>
          <p:cNvPr id="3" name="CaixaDeTexto 2">
            <a:extLst>
              <a:ext uri="{FF2B5EF4-FFF2-40B4-BE49-F238E27FC236}">
                <a16:creationId xmlns:a16="http://schemas.microsoft.com/office/drawing/2014/main" id="{C04325A6-A2D8-461B-92F2-ADFAC59A01B9}"/>
              </a:ext>
            </a:extLst>
          </p:cNvPr>
          <p:cNvSpPr txBox="1">
            <a:spLocks noChangeArrowheads="1"/>
          </p:cNvSpPr>
          <p:nvPr/>
        </p:nvSpPr>
        <p:spPr bwMode="auto">
          <a:xfrm>
            <a:off x="588388" y="2023375"/>
            <a:ext cx="8870545" cy="88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
            </a:pPr>
            <a:r>
              <a:rPr lang="pt-BR" altLang="pt-BR" sz="2571"/>
              <a:t>São máquinas controladas numericamente, destinadas a executar uma grande diversidade de operações.  </a:t>
            </a:r>
          </a:p>
        </p:txBody>
      </p:sp>
      <p:sp>
        <p:nvSpPr>
          <p:cNvPr id="2" name="CaixaDeTexto 1">
            <a:extLst>
              <a:ext uri="{FF2B5EF4-FFF2-40B4-BE49-F238E27FC236}">
                <a16:creationId xmlns:a16="http://schemas.microsoft.com/office/drawing/2014/main" id="{3E5E548D-BF1E-4B91-9C4A-AB7C2E2F5E8D}"/>
              </a:ext>
            </a:extLst>
          </p:cNvPr>
          <p:cNvSpPr txBox="1">
            <a:spLocks noChangeArrowheads="1"/>
          </p:cNvSpPr>
          <p:nvPr/>
        </p:nvSpPr>
        <p:spPr bwMode="auto">
          <a:xfrm>
            <a:off x="765221" y="3364925"/>
            <a:ext cx="8693712" cy="207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Tx/>
              <a:buNone/>
            </a:pPr>
            <a:r>
              <a:rPr lang="pt-BR" altLang="pt-BR" sz="2571"/>
              <a:t>O </a:t>
            </a:r>
            <a:r>
              <a:rPr lang="pt-BR" altLang="pt-BR" sz="2571">
                <a:solidFill>
                  <a:srgbClr val="FF0000"/>
                </a:solidFill>
              </a:rPr>
              <a:t>volume de trabalho </a:t>
            </a:r>
            <a:r>
              <a:rPr lang="pt-BR" altLang="pt-BR" sz="2571"/>
              <a:t>é o conjunto de pontos alcançados pela garra do robô quando em movimentação. Isso significa todas as ações realizadas por um robô na movimentação de objetos localizados dentro da sua área de alcance.</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ixaDeTexto 2">
            <a:extLst>
              <a:ext uri="{FF2B5EF4-FFF2-40B4-BE49-F238E27FC236}">
                <a16:creationId xmlns:a16="http://schemas.microsoft.com/office/drawing/2014/main" id="{03590B21-F2C5-4748-905C-602BBAB9718C}"/>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3C9FCFF4-83BA-4997-95D4-CD78299BF671}"/>
              </a:ext>
            </a:extLst>
          </p:cNvPr>
          <p:cNvSpPr txBox="1">
            <a:spLocks noChangeArrowheads="1"/>
          </p:cNvSpPr>
          <p:nvPr/>
        </p:nvSpPr>
        <p:spPr bwMode="auto">
          <a:xfrm>
            <a:off x="919949" y="1645905"/>
            <a:ext cx="8739621" cy="404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Uma das principais diferenças entre controladores relaciona-se com o momento em que a trajetória de movimento é calculada, e com a habilidade de realizar mudanças na trajetória enquanto o braço está em movimento.</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r>
              <a:rPr lang="pt-BR" altLang="pt-BR" sz="2142"/>
              <a:t> Existem dois tipos de controle: </a:t>
            </a:r>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q"/>
            </a:pPr>
            <a:endParaRPr lang="pt-BR" altLang="pt-BR" sz="2142"/>
          </a:p>
          <a:p>
            <a:pPr algn="just">
              <a:spcBef>
                <a:spcPct val="0"/>
              </a:spcBef>
              <a:buClrTx/>
              <a:buSzTx/>
              <a:buFont typeface="Wingdings" panose="05000000000000000000" pitchFamily="2" charset="2"/>
              <a:buChar char="v"/>
            </a:pPr>
            <a:r>
              <a:rPr lang="pt-BR" altLang="pt-BR" sz="2142"/>
              <a:t>Programação off-line;</a:t>
            </a:r>
          </a:p>
          <a:p>
            <a:pPr algn="just">
              <a:spcBef>
                <a:spcPct val="0"/>
              </a:spcBef>
              <a:buClrTx/>
              <a:buSzTx/>
              <a:buFont typeface="Wingdings" panose="05000000000000000000" pitchFamily="2" charset="2"/>
              <a:buChar char="v"/>
            </a:pPr>
            <a:endParaRPr lang="pt-BR" altLang="pt-BR" sz="2142"/>
          </a:p>
          <a:p>
            <a:pPr algn="just">
              <a:spcBef>
                <a:spcPct val="0"/>
              </a:spcBef>
              <a:buClrTx/>
              <a:buSzTx/>
              <a:buFont typeface="Wingdings" panose="05000000000000000000" pitchFamily="2" charset="2"/>
              <a:buChar char="v"/>
            </a:pPr>
            <a:endParaRPr lang="pt-BR" altLang="pt-BR" sz="2142"/>
          </a:p>
          <a:p>
            <a:pPr algn="just">
              <a:spcBef>
                <a:spcPct val="0"/>
              </a:spcBef>
              <a:buClrTx/>
              <a:buSzTx/>
              <a:buFont typeface="Wingdings" panose="05000000000000000000" pitchFamily="2" charset="2"/>
              <a:buChar char="v"/>
            </a:pPr>
            <a:r>
              <a:rPr lang="pt-BR" altLang="pt-BR" sz="2142"/>
              <a:t>Programação e controle em tempo real.</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ixaDeTexto 2">
            <a:extLst>
              <a:ext uri="{FF2B5EF4-FFF2-40B4-BE49-F238E27FC236}">
                <a16:creationId xmlns:a16="http://schemas.microsoft.com/office/drawing/2014/main" id="{BE70BE65-0FEE-4389-9F83-9B117B897927}"/>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pic>
        <p:nvPicPr>
          <p:cNvPr id="49155" name="Imagem 2" descr="Uma imagem contendo mesa, segurando, homem, tábua&#10;&#10;Descrição gerada automaticamente">
            <a:extLst>
              <a:ext uri="{FF2B5EF4-FFF2-40B4-BE49-F238E27FC236}">
                <a16:creationId xmlns:a16="http://schemas.microsoft.com/office/drawing/2014/main" id="{D760929F-0C71-4902-BB27-F2B8C15ED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78" y="1744523"/>
            <a:ext cx="7671823" cy="35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ixaDeTexto 2">
            <a:extLst>
              <a:ext uri="{FF2B5EF4-FFF2-40B4-BE49-F238E27FC236}">
                <a16:creationId xmlns:a16="http://schemas.microsoft.com/office/drawing/2014/main" id="{C8F3F912-301F-4CD3-9A60-BF77AC1D79CE}"/>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82344DD6-EC92-463C-A5F1-E39CD5094BDF}"/>
              </a:ext>
            </a:extLst>
          </p:cNvPr>
          <p:cNvSpPr txBox="1"/>
          <p:nvPr/>
        </p:nvSpPr>
        <p:spPr>
          <a:xfrm>
            <a:off x="896145" y="1975766"/>
            <a:ext cx="8739621" cy="3718390"/>
          </a:xfrm>
          <a:prstGeom prst="rect">
            <a:avLst/>
          </a:prstGeom>
          <a:noFill/>
        </p:spPr>
        <p:txBody>
          <a:bodyPr>
            <a:spAutoFit/>
          </a:bodyPr>
          <a:lstStyle/>
          <a:p>
            <a:pPr marL="367280" indent="-367280">
              <a:buFont typeface="Wingdings" panose="05000000000000000000" pitchFamily="2" charset="2"/>
              <a:buChar char="q"/>
              <a:defRPr/>
            </a:pPr>
            <a:r>
              <a:rPr lang="pt-BR" sz="2142" b="1" dirty="0"/>
              <a:t>PROGRAMAÇÃO OFF-LINE</a:t>
            </a:r>
          </a:p>
          <a:p>
            <a:pPr>
              <a:defRPr/>
            </a:pPr>
            <a:endParaRPr lang="pt-BR" sz="2142" b="1" dirty="0"/>
          </a:p>
          <a:p>
            <a:pPr marL="367280" indent="-367280" algn="just">
              <a:buFont typeface="Wingdings" panose="05000000000000000000" pitchFamily="2" charset="2"/>
              <a:buChar char="v"/>
              <a:defRPr/>
            </a:pPr>
            <a:r>
              <a:rPr lang="pt-BR" sz="2142" dirty="0"/>
              <a:t>Neste modo, o controlador do robô guarda a trajetória de movimento em sua memória como uma série de pontos e os correspondentes movimentos das várias articulações. </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Enquanto o programa está sendo executado, o controlador não realiza cálculos de trajetória. Ao invés disso, o controlador simplesmente lê os comandos de movimento da memória que já foram previamente processados. </a:t>
            </a:r>
          </a:p>
          <a:p>
            <a:pPr marL="367280" indent="-367280" algn="just">
              <a:buFont typeface="Wingdings" panose="05000000000000000000" pitchFamily="2" charset="2"/>
              <a:buChar char="v"/>
              <a:defRPr/>
            </a:pPr>
            <a:endParaRPr lang="pt-BR" sz="2142"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ixaDeTexto 2">
            <a:extLst>
              <a:ext uri="{FF2B5EF4-FFF2-40B4-BE49-F238E27FC236}">
                <a16:creationId xmlns:a16="http://schemas.microsoft.com/office/drawing/2014/main" id="{4519F1B8-E1DF-489B-A2B8-F8E180590B3B}"/>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978ACA8E-8D60-46B3-898E-BF58166BEA0B}"/>
              </a:ext>
            </a:extLst>
          </p:cNvPr>
          <p:cNvSpPr txBox="1"/>
          <p:nvPr/>
        </p:nvSpPr>
        <p:spPr>
          <a:xfrm>
            <a:off x="896145" y="2138997"/>
            <a:ext cx="8739621" cy="2729465"/>
          </a:xfrm>
          <a:prstGeom prst="rect">
            <a:avLst/>
          </a:prstGeom>
          <a:noFill/>
        </p:spPr>
        <p:txBody>
          <a:bodyPr>
            <a:spAutoFit/>
          </a:bodyPr>
          <a:lstStyle/>
          <a:p>
            <a:pPr marL="367280" indent="-367280">
              <a:buFont typeface="Wingdings" panose="05000000000000000000" pitchFamily="2" charset="2"/>
              <a:buChar char="q"/>
              <a:defRPr/>
            </a:pPr>
            <a:r>
              <a:rPr lang="pt-BR" sz="2142" b="1" dirty="0"/>
              <a:t>PROGRAMAÇÃO OFF-LINE</a:t>
            </a:r>
          </a:p>
          <a:p>
            <a:pPr>
              <a:defRPr/>
            </a:pPr>
            <a:endParaRPr lang="pt-BR" sz="2142" b="1" dirty="0"/>
          </a:p>
          <a:p>
            <a:pPr marL="367280" indent="-367280" algn="just">
              <a:buFont typeface="Wingdings" panose="05000000000000000000" pitchFamily="2" charset="2"/>
              <a:buChar char="v"/>
              <a:defRPr/>
            </a:pPr>
            <a:r>
              <a:rPr lang="pt-BR" sz="2142" dirty="0"/>
              <a:t>Portanto, neste método não podem ser usadas séries em que ocorrem mudanças durante a execução do programa, tais como as que envolvem o uso de sensores. </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Programação off-line não necessita de computadores rápidos e complexos, por isso é menos dispendiosa do que controle em tempo real..</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ixaDeTexto 2">
            <a:extLst>
              <a:ext uri="{FF2B5EF4-FFF2-40B4-BE49-F238E27FC236}">
                <a16:creationId xmlns:a16="http://schemas.microsoft.com/office/drawing/2014/main" id="{129A072F-96FB-457C-B410-43DEF9665549}"/>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F41FAC0C-C996-4F53-844D-E814216A2178}"/>
              </a:ext>
            </a:extLst>
          </p:cNvPr>
          <p:cNvSpPr txBox="1"/>
          <p:nvPr/>
        </p:nvSpPr>
        <p:spPr>
          <a:xfrm>
            <a:off x="868940" y="1899253"/>
            <a:ext cx="8739621" cy="3059107"/>
          </a:xfrm>
          <a:prstGeom prst="rect">
            <a:avLst/>
          </a:prstGeom>
          <a:noFill/>
        </p:spPr>
        <p:txBody>
          <a:bodyPr>
            <a:spAutoFit/>
          </a:bodyPr>
          <a:lstStyle/>
          <a:p>
            <a:pPr marL="367280" indent="-367280">
              <a:buFont typeface="Wingdings" panose="05000000000000000000" pitchFamily="2" charset="2"/>
              <a:buChar char="q"/>
              <a:defRPr/>
            </a:pPr>
            <a:r>
              <a:rPr lang="pt-BR" sz="2142" b="1" dirty="0"/>
              <a:t>PROGRAMAÇÃO E CONTROLE EM TEMPO REAL</a:t>
            </a:r>
          </a:p>
          <a:p>
            <a:pPr>
              <a:defRPr/>
            </a:pPr>
            <a:endParaRPr lang="pt-BR" sz="2142" b="1" dirty="0"/>
          </a:p>
          <a:p>
            <a:pPr marL="367280" indent="-367280" algn="just">
              <a:buFont typeface="Wingdings" panose="05000000000000000000" pitchFamily="2" charset="2"/>
              <a:buChar char="v"/>
              <a:defRPr/>
            </a:pPr>
            <a:r>
              <a:rPr lang="pt-BR" sz="2142" dirty="0"/>
              <a:t>Nesta modo, o controlador recebe instruções gerais sobre a trajetória de movimento. </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Enquanto o braço está se movendo, o controlador deve calcular a extensão do movimento das vária articulações a fim de se mover pela trajetória desejada. </a:t>
            </a:r>
          </a:p>
          <a:p>
            <a:pPr marL="367280" indent="-367280" algn="just">
              <a:buFont typeface="Wingdings" panose="05000000000000000000" pitchFamily="2" charset="2"/>
              <a:buChar char="v"/>
              <a:defRPr/>
            </a:pPr>
            <a:endParaRPr lang="pt-BR" sz="2142"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ixaDeTexto 2">
            <a:extLst>
              <a:ext uri="{FF2B5EF4-FFF2-40B4-BE49-F238E27FC236}">
                <a16:creationId xmlns:a16="http://schemas.microsoft.com/office/drawing/2014/main" id="{3797ABE5-50E3-4D75-8DEC-37C9B844CA79}"/>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A35CFA4E-586F-4ED7-AC16-9DC33EF23CAA}"/>
              </a:ext>
            </a:extLst>
          </p:cNvPr>
          <p:cNvSpPr txBox="1"/>
          <p:nvPr/>
        </p:nvSpPr>
        <p:spPr>
          <a:xfrm>
            <a:off x="868940" y="2130495"/>
            <a:ext cx="8739621" cy="3388748"/>
          </a:xfrm>
          <a:prstGeom prst="rect">
            <a:avLst/>
          </a:prstGeom>
          <a:noFill/>
        </p:spPr>
        <p:txBody>
          <a:bodyPr>
            <a:spAutoFit/>
          </a:bodyPr>
          <a:lstStyle/>
          <a:p>
            <a:pPr marL="367280" indent="-367280">
              <a:buFont typeface="Wingdings" panose="05000000000000000000" pitchFamily="2" charset="2"/>
              <a:buChar char="q"/>
              <a:defRPr/>
            </a:pPr>
            <a:r>
              <a:rPr lang="pt-BR" sz="2142" b="1" dirty="0"/>
              <a:t>PROGRAMAÇÃO E CONTROLE EM TEMPO REAL</a:t>
            </a:r>
          </a:p>
          <a:p>
            <a:pPr>
              <a:defRPr/>
            </a:pPr>
            <a:endParaRPr lang="pt-BR" sz="2142" b="1" dirty="0"/>
          </a:p>
          <a:p>
            <a:pPr algn="just">
              <a:defRPr/>
            </a:pPr>
            <a:endParaRPr lang="pt-BR" sz="2142" dirty="0"/>
          </a:p>
          <a:p>
            <a:pPr marL="367280" indent="-367280" algn="just">
              <a:buFont typeface="Wingdings" panose="05000000000000000000" pitchFamily="2" charset="2"/>
              <a:buChar char="v"/>
              <a:defRPr/>
            </a:pPr>
            <a:r>
              <a:rPr lang="pt-BR" sz="2142" dirty="0"/>
              <a:t>As informações recebidas dos sensores sobre mudanças no ambiente do robô enquanto o braço se move são processadas pelo controlador em tempo real.</a:t>
            </a:r>
          </a:p>
          <a:p>
            <a:pPr marL="367280" indent="-367280" algn="just">
              <a:buFont typeface="Wingdings" panose="05000000000000000000" pitchFamily="2" charset="2"/>
              <a:buChar char="v"/>
              <a:defRPr/>
            </a:pPr>
            <a:endParaRPr lang="pt-BR" sz="2142" dirty="0"/>
          </a:p>
          <a:p>
            <a:pPr marL="367280" indent="-367280" algn="just">
              <a:buFont typeface="Wingdings" panose="05000000000000000000" pitchFamily="2" charset="2"/>
              <a:buChar char="v"/>
              <a:defRPr/>
            </a:pPr>
            <a:r>
              <a:rPr lang="pt-BR" sz="2142" dirty="0"/>
              <a:t>Controle em tempo real é preferível a programação off-line, por ser mais flexível na sua habilidade de mudar o curso de ação enquanto uma tarefa está sendo executada.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ixaDeTexto 2">
            <a:extLst>
              <a:ext uri="{FF2B5EF4-FFF2-40B4-BE49-F238E27FC236}">
                <a16:creationId xmlns:a16="http://schemas.microsoft.com/office/drawing/2014/main" id="{25D0F55A-67D9-41F3-8115-79C0F5115102}"/>
              </a:ext>
            </a:extLst>
          </p:cNvPr>
          <p:cNvSpPr txBox="1">
            <a:spLocks noChangeArrowheads="1"/>
          </p:cNvSpPr>
          <p:nvPr/>
        </p:nvSpPr>
        <p:spPr bwMode="auto">
          <a:xfrm>
            <a:off x="896145" y="566205"/>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CLASSIFICAÇÃO TEMPORAL DE PROGRAMAÇÃO</a:t>
            </a:r>
          </a:p>
          <a:p>
            <a:pPr>
              <a:spcBef>
                <a:spcPct val="0"/>
              </a:spcBef>
              <a:buClrTx/>
              <a:buSzTx/>
              <a:buFontTx/>
              <a:buNone/>
            </a:pPr>
            <a:endParaRPr lang="pt-BR" altLang="pt-BR" sz="1928"/>
          </a:p>
        </p:txBody>
      </p:sp>
      <p:sp>
        <p:nvSpPr>
          <p:cNvPr id="4" name="CaixaDeTexto 3">
            <a:extLst>
              <a:ext uri="{FF2B5EF4-FFF2-40B4-BE49-F238E27FC236}">
                <a16:creationId xmlns:a16="http://schemas.microsoft.com/office/drawing/2014/main" id="{AB93C8E7-124D-4914-93DF-64B3C9FC380A}"/>
              </a:ext>
            </a:extLst>
          </p:cNvPr>
          <p:cNvSpPr txBox="1"/>
          <p:nvPr/>
        </p:nvSpPr>
        <p:spPr>
          <a:xfrm>
            <a:off x="896145" y="1203823"/>
            <a:ext cx="8739621" cy="2070182"/>
          </a:xfrm>
          <a:prstGeom prst="rect">
            <a:avLst/>
          </a:prstGeom>
          <a:noFill/>
        </p:spPr>
        <p:txBody>
          <a:bodyPr>
            <a:spAutoFit/>
          </a:bodyPr>
          <a:lstStyle/>
          <a:p>
            <a:pPr marL="367280" indent="-367280">
              <a:buFont typeface="Wingdings" panose="05000000000000000000" pitchFamily="2" charset="2"/>
              <a:buChar char="q"/>
              <a:defRPr/>
            </a:pPr>
            <a:r>
              <a:rPr lang="pt-BR" sz="2142" b="1" dirty="0"/>
              <a:t>PROGRAMAÇÃO E CONTROLE EM TEMPO REAL</a:t>
            </a:r>
          </a:p>
          <a:p>
            <a:pPr>
              <a:defRPr/>
            </a:pPr>
            <a:endParaRPr lang="pt-BR" sz="2142" b="1" dirty="0"/>
          </a:p>
          <a:p>
            <a:pPr marL="367280" indent="-367280" algn="just">
              <a:buFont typeface="Wingdings" panose="05000000000000000000" pitchFamily="2" charset="2"/>
              <a:buChar char="v"/>
              <a:defRPr/>
            </a:pPr>
            <a:r>
              <a:rPr lang="pt-BR" sz="2142" dirty="0"/>
              <a:t>Esta flexibilidade exige um controlador mais complexo, incluindo um computador rápido o suficiente para processar a informação sem diminuir a velocidade de operação do robô.</a:t>
            </a:r>
          </a:p>
          <a:p>
            <a:pPr algn="just">
              <a:defRPr/>
            </a:pPr>
            <a:endParaRPr lang="pt-BR" sz="2142" dirty="0"/>
          </a:p>
        </p:txBody>
      </p:sp>
      <p:pic>
        <p:nvPicPr>
          <p:cNvPr id="39940" name="Imagem 4" descr="Uma imagem contendo laranja, interior, mesa, chão&#10;&#10;Descrição gerada automaticamente">
            <a:extLst>
              <a:ext uri="{FF2B5EF4-FFF2-40B4-BE49-F238E27FC236}">
                <a16:creationId xmlns:a16="http://schemas.microsoft.com/office/drawing/2014/main" id="{5FE0803F-D3FC-4E04-A817-C9261B7B4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06" y="3281609"/>
            <a:ext cx="2632088" cy="338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ixaDeTexto 2">
            <a:extLst>
              <a:ext uri="{FF2B5EF4-FFF2-40B4-BE49-F238E27FC236}">
                <a16:creationId xmlns:a16="http://schemas.microsoft.com/office/drawing/2014/main" id="{25D7EE55-FF41-4724-8BF9-E73A39C6105F}"/>
              </a:ext>
            </a:extLst>
          </p:cNvPr>
          <p:cNvSpPr txBox="1">
            <a:spLocks noChangeArrowheads="1"/>
          </p:cNvSpPr>
          <p:nvPr/>
        </p:nvSpPr>
        <p:spPr bwMode="auto">
          <a:xfrm>
            <a:off x="896145" y="566205"/>
            <a:ext cx="9178302" cy="4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TIPOS DE SOFTWARE PARA O CONTROLADOR</a:t>
            </a:r>
            <a:endParaRPr lang="pt-BR" altLang="pt-BR" sz="1928"/>
          </a:p>
        </p:txBody>
      </p:sp>
      <p:sp>
        <p:nvSpPr>
          <p:cNvPr id="2" name="CaixaDeTexto 1">
            <a:extLst>
              <a:ext uri="{FF2B5EF4-FFF2-40B4-BE49-F238E27FC236}">
                <a16:creationId xmlns:a16="http://schemas.microsoft.com/office/drawing/2014/main" id="{0F504E77-3B25-4CE5-A26B-2CD3440C5A21}"/>
              </a:ext>
            </a:extLst>
          </p:cNvPr>
          <p:cNvSpPr txBox="1"/>
          <p:nvPr/>
        </p:nvSpPr>
        <p:spPr>
          <a:xfrm>
            <a:off x="902946" y="1589796"/>
            <a:ext cx="8894350" cy="4048031"/>
          </a:xfrm>
          <a:prstGeom prst="rect">
            <a:avLst/>
          </a:prstGeom>
          <a:noFill/>
        </p:spPr>
        <p:txBody>
          <a:bodyPr>
            <a:spAutoFit/>
          </a:bodyPr>
          <a:lstStyle/>
          <a:p>
            <a:pPr marL="367280" indent="-367280" algn="just">
              <a:buFont typeface="Wingdings" panose="05000000000000000000" pitchFamily="2" charset="2"/>
              <a:buChar char="q"/>
              <a:defRPr/>
            </a:pPr>
            <a:r>
              <a:rPr lang="pt-BR" sz="2142" dirty="0"/>
              <a:t>Como já foi dito, o controlador do robô é composto de hardware e software. Este software pode ser dividido basicamente em dois componentes: </a:t>
            </a:r>
          </a:p>
          <a:p>
            <a:pPr marL="367280" indent="-367280" algn="just">
              <a:buFont typeface="Wingdings" panose="05000000000000000000" pitchFamily="2" charset="2"/>
              <a:buChar char="q"/>
              <a:defRPr/>
            </a:pPr>
            <a:endParaRPr lang="pt-BR" sz="2142" dirty="0"/>
          </a:p>
          <a:p>
            <a:pPr algn="just">
              <a:defRPr/>
            </a:pPr>
            <a:endParaRPr lang="pt-BR" sz="2142" dirty="0"/>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v"/>
              <a:defRPr/>
            </a:pPr>
            <a:r>
              <a:rPr lang="pt-BR" sz="2142" dirty="0"/>
              <a:t>Software de usuário;</a:t>
            </a:r>
          </a:p>
          <a:p>
            <a:pPr marL="367280" indent="-367280" algn="just">
              <a:buFont typeface="Wingdings" panose="05000000000000000000" pitchFamily="2" charset="2"/>
              <a:buChar char="v"/>
              <a:defRPr/>
            </a:pPr>
            <a:endParaRPr lang="pt-BR" sz="2142" dirty="0"/>
          </a:p>
          <a:p>
            <a:pPr algn="just">
              <a:defRPr/>
            </a:pPr>
            <a:endParaRPr lang="pt-BR" sz="2142" dirty="0"/>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v"/>
              <a:defRPr/>
            </a:pPr>
            <a:r>
              <a:rPr lang="pt-BR" sz="2142" dirty="0"/>
              <a:t>Software de controlador</a:t>
            </a:r>
            <a:r>
              <a:rPr lang="pt-BR" sz="1928" dirty="0"/>
              <a:t>.</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aixaDeTexto 2">
            <a:extLst>
              <a:ext uri="{FF2B5EF4-FFF2-40B4-BE49-F238E27FC236}">
                <a16:creationId xmlns:a16="http://schemas.microsoft.com/office/drawing/2014/main" id="{8CE9D391-657F-4727-85C1-4A8C10EF516F}"/>
              </a:ext>
            </a:extLst>
          </p:cNvPr>
          <p:cNvSpPr txBox="1">
            <a:spLocks noChangeArrowheads="1"/>
          </p:cNvSpPr>
          <p:nvPr/>
        </p:nvSpPr>
        <p:spPr bwMode="auto">
          <a:xfrm>
            <a:off x="765221" y="566206"/>
            <a:ext cx="93092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b="1"/>
              <a:t>SOFTWARE DE USUÁRIO</a:t>
            </a:r>
            <a:endParaRPr lang="pt-BR" altLang="pt-BR" sz="2142"/>
          </a:p>
        </p:txBody>
      </p:sp>
      <p:sp>
        <p:nvSpPr>
          <p:cNvPr id="4" name="CaixaDeTexto 3">
            <a:extLst>
              <a:ext uri="{FF2B5EF4-FFF2-40B4-BE49-F238E27FC236}">
                <a16:creationId xmlns:a16="http://schemas.microsoft.com/office/drawing/2014/main" id="{DB8CFDED-4978-41C6-A14F-DD7C47294A02}"/>
              </a:ext>
            </a:extLst>
          </p:cNvPr>
          <p:cNvSpPr txBox="1"/>
          <p:nvPr/>
        </p:nvSpPr>
        <p:spPr>
          <a:xfrm>
            <a:off x="919949" y="1899253"/>
            <a:ext cx="8482874" cy="3685432"/>
          </a:xfrm>
          <a:prstGeom prst="rect">
            <a:avLst/>
          </a:prstGeom>
          <a:noFill/>
        </p:spPr>
        <p:txBody>
          <a:bodyPr>
            <a:spAutoFit/>
          </a:bodyPr>
          <a:lstStyle/>
          <a:p>
            <a:pPr marL="367280" indent="-367280" algn="just">
              <a:buFont typeface="Wingdings" panose="05000000000000000000" pitchFamily="2" charset="2"/>
              <a:buChar char="q"/>
              <a:defRPr/>
            </a:pPr>
            <a:r>
              <a:rPr lang="pt-BR" sz="2142" dirty="0"/>
              <a:t>É escrito pelo operador do robô para cada série executada pelo robô.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Consiste numa coleção de pontos ao longo da trajetória e das operações executadas nesses pontos pelo atuador.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São escritos em linguagens de alto nível.</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Escrever um programa de usuário é tarefa simples, qualquer um pode fazê-lo com algum treino.</a:t>
            </a:r>
          </a:p>
          <a:p>
            <a:pPr>
              <a:defRPr/>
            </a:pP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ixaDeTexto 2">
            <a:extLst>
              <a:ext uri="{FF2B5EF4-FFF2-40B4-BE49-F238E27FC236}">
                <a16:creationId xmlns:a16="http://schemas.microsoft.com/office/drawing/2014/main" id="{08560A06-FBCA-4A02-8709-ACA46178666C}"/>
              </a:ext>
            </a:extLst>
          </p:cNvPr>
          <p:cNvSpPr txBox="1">
            <a:spLocks noChangeArrowheads="1"/>
          </p:cNvSpPr>
          <p:nvPr/>
        </p:nvSpPr>
        <p:spPr bwMode="auto">
          <a:xfrm>
            <a:off x="765221" y="566206"/>
            <a:ext cx="93092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b="1"/>
              <a:t>SOFTWARE DE SIMULACAO</a:t>
            </a:r>
            <a:endParaRPr lang="pt-BR" altLang="pt-BR" sz="2142"/>
          </a:p>
        </p:txBody>
      </p:sp>
      <p:pic>
        <p:nvPicPr>
          <p:cNvPr id="57347" name="Imagem 1">
            <a:extLst>
              <a:ext uri="{FF2B5EF4-FFF2-40B4-BE49-F238E27FC236}">
                <a16:creationId xmlns:a16="http://schemas.microsoft.com/office/drawing/2014/main" id="{749B4B6A-65E5-4C36-AAA9-809CD3217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921" y="1589795"/>
            <a:ext cx="8073097" cy="50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1">
            <a:extLst>
              <a:ext uri="{FF2B5EF4-FFF2-40B4-BE49-F238E27FC236}">
                <a16:creationId xmlns:a16="http://schemas.microsoft.com/office/drawing/2014/main" id="{EFE9477E-A33B-4B37-8704-08C57FF1BC4B}"/>
              </a:ext>
            </a:extLst>
          </p:cNvPr>
          <p:cNvSpPr txBox="1">
            <a:spLocks noChangeArrowheads="1"/>
          </p:cNvSpPr>
          <p:nvPr/>
        </p:nvSpPr>
        <p:spPr bwMode="auto">
          <a:xfrm>
            <a:off x="765221" y="669924"/>
            <a:ext cx="9334732"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b="1"/>
              <a:t>Robôs Industriais</a:t>
            </a:r>
          </a:p>
        </p:txBody>
      </p:sp>
      <p:sp>
        <p:nvSpPr>
          <p:cNvPr id="2" name="CaixaDeTexto 1">
            <a:extLst>
              <a:ext uri="{FF2B5EF4-FFF2-40B4-BE49-F238E27FC236}">
                <a16:creationId xmlns:a16="http://schemas.microsoft.com/office/drawing/2014/main" id="{92CEFB45-0ECF-409E-9E81-E3162A5B6A6F}"/>
              </a:ext>
            </a:extLst>
          </p:cNvPr>
          <p:cNvSpPr txBox="1">
            <a:spLocks noChangeArrowheads="1"/>
          </p:cNvSpPr>
          <p:nvPr/>
        </p:nvSpPr>
        <p:spPr bwMode="auto">
          <a:xfrm>
            <a:off x="765221" y="1589796"/>
            <a:ext cx="8947060" cy="17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Os robôs são acionados por servomotores. Cada movimento corresponde a um grau de liberdade. Por exemplo, um robô que possibilite quatro movimentos distintos, apresenta quatro graus de liberdade. Estes movimentos são realizados, geralmente, pelo corpo ou punho.</a:t>
            </a:r>
          </a:p>
        </p:txBody>
      </p:sp>
      <p:sp>
        <p:nvSpPr>
          <p:cNvPr id="3" name="CaixaDeTexto 2">
            <a:extLst>
              <a:ext uri="{FF2B5EF4-FFF2-40B4-BE49-F238E27FC236}">
                <a16:creationId xmlns:a16="http://schemas.microsoft.com/office/drawing/2014/main" id="{6A61D53D-0393-411D-B50E-74166471C14F}"/>
              </a:ext>
            </a:extLst>
          </p:cNvPr>
          <p:cNvSpPr txBox="1">
            <a:spLocks noChangeArrowheads="1"/>
          </p:cNvSpPr>
          <p:nvPr/>
        </p:nvSpPr>
        <p:spPr bwMode="auto">
          <a:xfrm>
            <a:off x="1151192" y="4135167"/>
            <a:ext cx="8307741" cy="17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 número de graus de liberdade define a complexidade da estrutura mecânica de um robô. Ela consiste de peças unidas por meio de juntas ou articulações. Cada junta é acionada por meio de um servomotor e de sistemas de transmissão mecânica.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aixaDeTexto 2">
            <a:extLst>
              <a:ext uri="{FF2B5EF4-FFF2-40B4-BE49-F238E27FC236}">
                <a16:creationId xmlns:a16="http://schemas.microsoft.com/office/drawing/2014/main" id="{8769F628-8F57-4916-A535-BC6A29630760}"/>
              </a:ext>
            </a:extLst>
          </p:cNvPr>
          <p:cNvSpPr txBox="1">
            <a:spLocks noChangeArrowheads="1"/>
          </p:cNvSpPr>
          <p:nvPr/>
        </p:nvSpPr>
        <p:spPr bwMode="auto">
          <a:xfrm>
            <a:off x="765221" y="566206"/>
            <a:ext cx="93092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b="1"/>
              <a:t>SOFTWARE DE SIMULACAO</a:t>
            </a:r>
            <a:endParaRPr lang="pt-BR" altLang="pt-BR" sz="2142"/>
          </a:p>
        </p:txBody>
      </p:sp>
      <p:pic>
        <p:nvPicPr>
          <p:cNvPr id="58371" name="Imagem 2">
            <a:extLst>
              <a:ext uri="{FF2B5EF4-FFF2-40B4-BE49-F238E27FC236}">
                <a16:creationId xmlns:a16="http://schemas.microsoft.com/office/drawing/2014/main" id="{F53850B5-9112-407E-80D0-7B016392D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183" y="1506479"/>
            <a:ext cx="7561302" cy="524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aixaDeTexto 2">
            <a:extLst>
              <a:ext uri="{FF2B5EF4-FFF2-40B4-BE49-F238E27FC236}">
                <a16:creationId xmlns:a16="http://schemas.microsoft.com/office/drawing/2014/main" id="{171D640A-7D4A-4097-8CB4-FC764D82A66E}"/>
              </a:ext>
            </a:extLst>
          </p:cNvPr>
          <p:cNvSpPr txBox="1">
            <a:spLocks noChangeArrowheads="1"/>
          </p:cNvSpPr>
          <p:nvPr/>
        </p:nvSpPr>
        <p:spPr bwMode="auto">
          <a:xfrm>
            <a:off x="765221" y="566206"/>
            <a:ext cx="93092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b="1"/>
              <a:t>SOFTWARE DE SIMULACAO</a:t>
            </a:r>
            <a:endParaRPr lang="pt-BR" altLang="pt-BR" sz="2142"/>
          </a:p>
        </p:txBody>
      </p:sp>
      <p:pic>
        <p:nvPicPr>
          <p:cNvPr id="59395" name="Imagem 1">
            <a:extLst>
              <a:ext uri="{FF2B5EF4-FFF2-40B4-BE49-F238E27FC236}">
                <a16:creationId xmlns:a16="http://schemas.microsoft.com/office/drawing/2014/main" id="{AC97DE20-0835-43E2-8F1B-DBE28FB2D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20" y="1535385"/>
            <a:ext cx="8231227" cy="524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ixaDeTexto 2">
            <a:extLst>
              <a:ext uri="{FF2B5EF4-FFF2-40B4-BE49-F238E27FC236}">
                <a16:creationId xmlns:a16="http://schemas.microsoft.com/office/drawing/2014/main" id="{F3DB8677-726D-4DF9-98E9-0458E0558F6F}"/>
              </a:ext>
            </a:extLst>
          </p:cNvPr>
          <p:cNvSpPr txBox="1">
            <a:spLocks noChangeArrowheads="1"/>
          </p:cNvSpPr>
          <p:nvPr/>
        </p:nvSpPr>
        <p:spPr bwMode="auto">
          <a:xfrm>
            <a:off x="765221" y="566206"/>
            <a:ext cx="93092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b="1"/>
              <a:t>SOFTWARE DE CONTROLADOR</a:t>
            </a:r>
            <a:endParaRPr lang="pt-BR" altLang="pt-BR" sz="2142"/>
          </a:p>
        </p:txBody>
      </p:sp>
      <p:sp>
        <p:nvSpPr>
          <p:cNvPr id="2" name="CaixaDeTexto 1">
            <a:extLst>
              <a:ext uri="{FF2B5EF4-FFF2-40B4-BE49-F238E27FC236}">
                <a16:creationId xmlns:a16="http://schemas.microsoft.com/office/drawing/2014/main" id="{BE533F81-3BAF-4A64-96E3-F7E85FDB613B}"/>
              </a:ext>
            </a:extLst>
          </p:cNvPr>
          <p:cNvSpPr txBox="1"/>
          <p:nvPr/>
        </p:nvSpPr>
        <p:spPr>
          <a:xfrm>
            <a:off x="996464" y="1438467"/>
            <a:ext cx="8484574" cy="5003999"/>
          </a:xfrm>
          <a:prstGeom prst="rect">
            <a:avLst/>
          </a:prstGeom>
          <a:noFill/>
        </p:spPr>
        <p:txBody>
          <a:bodyPr>
            <a:spAutoFit/>
          </a:bodyPr>
          <a:lstStyle/>
          <a:p>
            <a:pPr marL="367280" indent="-367280" algn="just">
              <a:buFont typeface="Wingdings" panose="05000000000000000000" pitchFamily="2" charset="2"/>
              <a:buChar char="q"/>
              <a:defRPr/>
            </a:pPr>
            <a:r>
              <a:rPr lang="pt-BR" sz="2142" dirty="0"/>
              <a:t>É o software do robô que é escrito pelo fabricante.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É o responsável pelo processamento dos comandos do programa do usuário e pela sua conversão em comandos para o robô.</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O grau de sofisticação do robô é fortemente determinado pelo software do controlador.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Esse software em robôs avançados é complexo. Inclui centenas de cálculos que devem ser realizados rapidamente enquanto o robô está em movimento. </a:t>
            </a:r>
          </a:p>
          <a:p>
            <a:pPr marL="367280" indent="-367280" algn="just">
              <a:buFont typeface="Wingdings" panose="05000000000000000000" pitchFamily="2" charset="2"/>
              <a:buChar char="q"/>
              <a:defRPr/>
            </a:pPr>
            <a:endParaRPr lang="pt-BR" sz="2142" dirty="0"/>
          </a:p>
          <a:p>
            <a:pPr marL="367280" indent="-367280" algn="just">
              <a:buFont typeface="Wingdings" panose="05000000000000000000" pitchFamily="2" charset="2"/>
              <a:buChar char="q"/>
              <a:defRPr/>
            </a:pPr>
            <a:r>
              <a:rPr lang="pt-BR" sz="2142" dirty="0"/>
              <a:t>Se torna mais complexo a medida que os graus de liberdade aumentam.</a:t>
            </a:r>
          </a:p>
          <a:p>
            <a:pPr>
              <a:defRPr/>
            </a:pPr>
            <a:endParaRPr lang="pt-BR" sz="1928"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ixaDeTexto 2">
            <a:extLst>
              <a:ext uri="{FF2B5EF4-FFF2-40B4-BE49-F238E27FC236}">
                <a16:creationId xmlns:a16="http://schemas.microsoft.com/office/drawing/2014/main" id="{C4B66A2C-F39E-49A4-90EB-C399DD0FEF1D}"/>
              </a:ext>
            </a:extLst>
          </p:cNvPr>
          <p:cNvSpPr txBox="1">
            <a:spLocks noChangeArrowheads="1"/>
          </p:cNvSpPr>
          <p:nvPr/>
        </p:nvSpPr>
        <p:spPr bwMode="auto">
          <a:xfrm>
            <a:off x="765221" y="566206"/>
            <a:ext cx="9309226"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142" b="1"/>
              <a:t>EXEMPLO DE APLICACOES DE ROBOS</a:t>
            </a:r>
            <a:endParaRPr lang="pt-BR" altLang="pt-BR" sz="2142"/>
          </a:p>
        </p:txBody>
      </p:sp>
      <p:sp>
        <p:nvSpPr>
          <p:cNvPr id="2" name="CaixaDeTexto 1">
            <a:extLst>
              <a:ext uri="{FF2B5EF4-FFF2-40B4-BE49-F238E27FC236}">
                <a16:creationId xmlns:a16="http://schemas.microsoft.com/office/drawing/2014/main" id="{EFCB4813-F625-4D6E-8F17-3FB665386EB6}"/>
              </a:ext>
            </a:extLst>
          </p:cNvPr>
          <p:cNvSpPr txBox="1">
            <a:spLocks noChangeArrowheads="1"/>
          </p:cNvSpPr>
          <p:nvPr/>
        </p:nvSpPr>
        <p:spPr bwMode="auto">
          <a:xfrm>
            <a:off x="996464" y="1438467"/>
            <a:ext cx="8484574"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Operação para usinagem.</a:t>
            </a:r>
            <a:endParaRPr lang="pt-BR" altLang="pt-BR" sz="1928"/>
          </a:p>
        </p:txBody>
      </p:sp>
      <p:pic>
        <p:nvPicPr>
          <p:cNvPr id="61444" name="Imagem 4">
            <a:extLst>
              <a:ext uri="{FF2B5EF4-FFF2-40B4-BE49-F238E27FC236}">
                <a16:creationId xmlns:a16="http://schemas.microsoft.com/office/drawing/2014/main" id="{DAE0B216-D6B8-4F10-9743-9A26844D7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508" y="1438467"/>
            <a:ext cx="4356208" cy="550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Imagem 5">
            <a:extLst>
              <a:ext uri="{FF2B5EF4-FFF2-40B4-BE49-F238E27FC236}">
                <a16:creationId xmlns:a16="http://schemas.microsoft.com/office/drawing/2014/main" id="{6ED67B89-0C5D-4E82-AE39-931AB2B13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83" y="1329647"/>
            <a:ext cx="3672681" cy="560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40" name="Google Shape;66;p14">
            <a:extLst>
              <a:ext uri="{FF2B5EF4-FFF2-40B4-BE49-F238E27FC236}">
                <a16:creationId xmlns:a16="http://schemas.microsoft.com/office/drawing/2014/main" id="{18DF7F8A-8E8A-4323-9E14-5397962E84AA}"/>
              </a:ext>
            </a:extLst>
          </p:cNvPr>
          <p:cNvSpPr txBox="1"/>
          <p:nvPr/>
        </p:nvSpPr>
        <p:spPr>
          <a:xfrm>
            <a:off x="4742162" y="1344313"/>
            <a:ext cx="5188417" cy="3326430"/>
          </a:xfrm>
          <a:prstGeom prst="rect">
            <a:avLst/>
          </a:prstGeom>
        </p:spPr>
        <p:txBody>
          <a:bodyPr spcFirstLastPara="1" vert="horz" lIns="104775" tIns="52388" rIns="104775" bIns="52388" rtlCol="0" anchorCtr="0">
            <a:normAutofit/>
          </a:bodyPr>
          <a:lstStyle/>
          <a:p>
            <a:pPr marL="523860">
              <a:lnSpc>
                <a:spcPct val="150000"/>
              </a:lnSpc>
              <a:spcBef>
                <a:spcPts val="1146"/>
              </a:spcBef>
              <a:buClr>
                <a:schemeClr val="accent1"/>
              </a:buClr>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CF7670E3-859E-40BC-BCCB-20ACFDD19EC6}"/>
              </a:ext>
            </a:extLst>
          </p:cNvPr>
          <p:cNvSpPr/>
          <p:nvPr/>
        </p:nvSpPr>
        <p:spPr>
          <a:xfrm>
            <a:off x="0" y="0"/>
            <a:ext cx="4126880" cy="73453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Picture 3">
            <a:extLst>
              <a:ext uri="{FF2B5EF4-FFF2-40B4-BE49-F238E27FC236}">
                <a16:creationId xmlns:a16="http://schemas.microsoft.com/office/drawing/2014/main" id="{310A3D0B-7BCA-42F3-84E8-7E199DA7A6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6385701"/>
            <a:ext cx="1888444" cy="95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m 12">
            <a:extLst>
              <a:ext uri="{FF2B5EF4-FFF2-40B4-BE49-F238E27FC236}">
                <a16:creationId xmlns:a16="http://schemas.microsoft.com/office/drawing/2014/main" id="{E936DE16-68F8-4B27-8505-BEAD1647AC7A}"/>
              </a:ext>
            </a:extLst>
          </p:cNvPr>
          <p:cNvPicPr>
            <a:picLocks noChangeAspect="1"/>
          </p:cNvPicPr>
          <p:nvPr/>
        </p:nvPicPr>
        <p:blipFill>
          <a:blip r:embed="rId4"/>
          <a:stretch>
            <a:fillRect/>
          </a:stretch>
        </p:blipFill>
        <p:spPr>
          <a:xfrm>
            <a:off x="220352" y="1726356"/>
            <a:ext cx="3686175" cy="3381375"/>
          </a:xfrm>
          <a:prstGeom prst="rect">
            <a:avLst/>
          </a:prstGeom>
        </p:spPr>
      </p:pic>
      <p:sp>
        <p:nvSpPr>
          <p:cNvPr id="19" name="Google Shape;67;p14">
            <a:extLst>
              <a:ext uri="{FF2B5EF4-FFF2-40B4-BE49-F238E27FC236}">
                <a16:creationId xmlns:a16="http://schemas.microsoft.com/office/drawing/2014/main" id="{E9347E8C-FBB2-4414-B3B4-B1D41B8FF76D}"/>
              </a:ext>
            </a:extLst>
          </p:cNvPr>
          <p:cNvSpPr txBox="1"/>
          <p:nvPr/>
        </p:nvSpPr>
        <p:spPr>
          <a:xfrm>
            <a:off x="452636" y="625591"/>
            <a:ext cx="3981885" cy="1100765"/>
          </a:xfrm>
          <a:prstGeom prst="rect">
            <a:avLst/>
          </a:prstGeom>
        </p:spPr>
        <p:txBody>
          <a:bodyPr spcFirstLastPara="1" vert="horz" lIns="104775" tIns="52388" rIns="104775" bIns="52388" rtlCol="0" anchor="t" anchorCtr="0">
            <a:normAutofit/>
          </a:bodyPr>
          <a:lstStyle/>
          <a:p>
            <a:pPr>
              <a:spcBef>
                <a:spcPct val="0"/>
              </a:spcBef>
              <a:spcAft>
                <a:spcPts val="687"/>
              </a:spcAft>
            </a:pPr>
            <a:r>
              <a:rPr lang="en-US" sz="3200" b="1" dirty="0">
                <a:solidFill>
                  <a:schemeClr val="tx1">
                    <a:lumMod val="85000"/>
                    <a:lumOff val="15000"/>
                  </a:schemeClr>
                </a:solidFill>
                <a:latin typeface="Arial" panose="020B0604020202020204" pitchFamily="34" charset="0"/>
                <a:ea typeface="+mj-ea"/>
                <a:cs typeface="Arial" panose="020B0604020202020204" pitchFamily="34" charset="0"/>
              </a:rPr>
              <a:t>Conclusões</a:t>
            </a:r>
          </a:p>
          <a:p>
            <a:pPr>
              <a:spcBef>
                <a:spcPct val="0"/>
              </a:spcBef>
              <a:spcAft>
                <a:spcPts val="687"/>
              </a:spcAft>
            </a:pPr>
            <a:endParaRPr lang="en-US" sz="2292" dirty="0">
              <a:solidFill>
                <a:schemeClr val="tx1">
                  <a:lumMod val="85000"/>
                  <a:lumOff val="15000"/>
                </a:schemeClr>
              </a:solidFill>
              <a:latin typeface="+mj-lt"/>
              <a:ea typeface="+mj-ea"/>
              <a:cs typeface="+mj-cs"/>
            </a:endParaRPr>
          </a:p>
        </p:txBody>
      </p:sp>
      <p:sp>
        <p:nvSpPr>
          <p:cNvPr id="11" name="CaixaDeTexto 4">
            <a:extLst>
              <a:ext uri="{FF2B5EF4-FFF2-40B4-BE49-F238E27FC236}">
                <a16:creationId xmlns:a16="http://schemas.microsoft.com/office/drawing/2014/main" id="{7F6B0CB2-08FD-4C44-974A-312181375311}"/>
              </a:ext>
            </a:extLst>
          </p:cNvPr>
          <p:cNvSpPr txBox="1">
            <a:spLocks noChangeArrowheads="1"/>
          </p:cNvSpPr>
          <p:nvPr/>
        </p:nvSpPr>
        <p:spPr bwMode="auto">
          <a:xfrm>
            <a:off x="5975168" y="319571"/>
            <a:ext cx="287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pt-BR" sz="2000" b="1" dirty="0"/>
              <a:t>Referência</a:t>
            </a:r>
            <a:endParaRPr lang="pt-BR" altLang="pt-BR" sz="2000" b="1" dirty="0"/>
          </a:p>
        </p:txBody>
      </p:sp>
      <p:sp>
        <p:nvSpPr>
          <p:cNvPr id="15" name="CaixaDeTexto 14">
            <a:extLst>
              <a:ext uri="{FF2B5EF4-FFF2-40B4-BE49-F238E27FC236}">
                <a16:creationId xmlns:a16="http://schemas.microsoft.com/office/drawing/2014/main" id="{B4B84B52-A8CC-4B60-AC1E-ACC40CDD71A7}"/>
              </a:ext>
            </a:extLst>
          </p:cNvPr>
          <p:cNvSpPr txBox="1"/>
          <p:nvPr/>
        </p:nvSpPr>
        <p:spPr>
          <a:xfrm>
            <a:off x="4368535" y="4458733"/>
            <a:ext cx="5614219" cy="369332"/>
          </a:xfrm>
          <a:prstGeom prst="rect">
            <a:avLst/>
          </a:prstGeom>
          <a:noFill/>
        </p:spPr>
        <p:txBody>
          <a:bodyPr wrap="square" rtlCol="0">
            <a:spAutoFit/>
          </a:bodyPr>
          <a:lstStyle/>
          <a:p>
            <a:r>
              <a:rPr lang="pt-BR" dirty="0"/>
              <a:t>http://professorcesarcosta.com.br/disciplinas/n2en2indep</a:t>
            </a:r>
          </a:p>
        </p:txBody>
      </p:sp>
      <p:sp>
        <p:nvSpPr>
          <p:cNvPr id="16" name="CaixaDeTexto 15">
            <a:extLst>
              <a:ext uri="{FF2B5EF4-FFF2-40B4-BE49-F238E27FC236}">
                <a16:creationId xmlns:a16="http://schemas.microsoft.com/office/drawing/2014/main" id="{45D322EF-B649-4043-B0DF-AC8E8BC2B85B}"/>
              </a:ext>
            </a:extLst>
          </p:cNvPr>
          <p:cNvSpPr txBox="1"/>
          <p:nvPr/>
        </p:nvSpPr>
        <p:spPr>
          <a:xfrm>
            <a:off x="4742162" y="5354719"/>
            <a:ext cx="5240592" cy="646331"/>
          </a:xfrm>
          <a:prstGeom prst="rect">
            <a:avLst/>
          </a:prstGeom>
          <a:noFill/>
        </p:spPr>
        <p:txBody>
          <a:bodyPr wrap="square">
            <a:spAutoFit/>
          </a:bodyPr>
          <a:lstStyle/>
          <a:p>
            <a:r>
              <a:rPr lang="pt-BR" dirty="0"/>
              <a:t>http://professorcesarcosta.com.br/upload/imagens_upload/Apostila%20de%20Automacao%201.pdf</a:t>
            </a:r>
          </a:p>
        </p:txBody>
      </p:sp>
      <p:sp>
        <p:nvSpPr>
          <p:cNvPr id="14" name="CaixaDeTexto 13">
            <a:extLst>
              <a:ext uri="{FF2B5EF4-FFF2-40B4-BE49-F238E27FC236}">
                <a16:creationId xmlns:a16="http://schemas.microsoft.com/office/drawing/2014/main" id="{C6A8F225-7437-4555-8B0D-3CC91F53D48D}"/>
              </a:ext>
            </a:extLst>
          </p:cNvPr>
          <p:cNvSpPr txBox="1"/>
          <p:nvPr/>
        </p:nvSpPr>
        <p:spPr>
          <a:xfrm>
            <a:off x="4794734" y="1246275"/>
            <a:ext cx="5240592" cy="369332"/>
          </a:xfrm>
          <a:prstGeom prst="rect">
            <a:avLst/>
          </a:prstGeom>
          <a:noFill/>
        </p:spPr>
        <p:txBody>
          <a:bodyPr wrap="square">
            <a:spAutoFit/>
          </a:bodyPr>
          <a:lstStyle/>
          <a:p>
            <a:r>
              <a:rPr lang="pt-BR" altLang="pt-BR"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https://www.youtube.com/watch?v=QCkl9RMd5-s</a:t>
            </a:r>
            <a:endParaRPr lang="pt-BR" altLang="pt-B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CaixaDeTexto 19">
            <a:extLst>
              <a:ext uri="{FF2B5EF4-FFF2-40B4-BE49-F238E27FC236}">
                <a16:creationId xmlns:a16="http://schemas.microsoft.com/office/drawing/2014/main" id="{A2AF4566-A90E-4B23-AF51-3656DBA6FA1B}"/>
              </a:ext>
            </a:extLst>
          </p:cNvPr>
          <p:cNvSpPr txBox="1"/>
          <p:nvPr/>
        </p:nvSpPr>
        <p:spPr>
          <a:xfrm>
            <a:off x="4742162" y="3193415"/>
            <a:ext cx="5240592" cy="369332"/>
          </a:xfrm>
          <a:prstGeom prst="rect">
            <a:avLst/>
          </a:prstGeom>
          <a:noFill/>
        </p:spPr>
        <p:txBody>
          <a:bodyPr wrap="square">
            <a:spAutoFit/>
          </a:bodyPr>
          <a:lstStyle/>
          <a:p>
            <a:r>
              <a:rPr lang="pt-BR" altLang="pt-BR"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https://www.youtube.com/watch?v=T4Jrm1BjEvA</a:t>
            </a:r>
            <a:endParaRPr lang="pt-BR" altLang="pt-B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CaixaDeTexto 20">
            <a:extLst>
              <a:ext uri="{FF2B5EF4-FFF2-40B4-BE49-F238E27FC236}">
                <a16:creationId xmlns:a16="http://schemas.microsoft.com/office/drawing/2014/main" id="{42267834-C8CF-4F08-95F7-36D630B4FE8C}"/>
              </a:ext>
            </a:extLst>
          </p:cNvPr>
          <p:cNvSpPr txBox="1"/>
          <p:nvPr/>
        </p:nvSpPr>
        <p:spPr>
          <a:xfrm>
            <a:off x="4689987" y="2511593"/>
            <a:ext cx="5240592" cy="369332"/>
          </a:xfrm>
          <a:prstGeom prst="rect">
            <a:avLst/>
          </a:prstGeom>
          <a:noFill/>
        </p:spPr>
        <p:txBody>
          <a:bodyPr wrap="square">
            <a:spAutoFit/>
          </a:bodyPr>
          <a:lstStyle/>
          <a:p>
            <a:r>
              <a:rPr lang="pt-BR" altLang="pt-BR"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https://www.youtube.com/watch?v=8CrY75qubSM</a:t>
            </a:r>
            <a:endParaRPr lang="pt-BR" altLang="pt-B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CaixaDeTexto 21">
            <a:extLst>
              <a:ext uri="{FF2B5EF4-FFF2-40B4-BE49-F238E27FC236}">
                <a16:creationId xmlns:a16="http://schemas.microsoft.com/office/drawing/2014/main" id="{495531F7-E48A-4872-974A-8B8E4D3BF705}"/>
              </a:ext>
            </a:extLst>
          </p:cNvPr>
          <p:cNvSpPr txBox="1"/>
          <p:nvPr/>
        </p:nvSpPr>
        <p:spPr>
          <a:xfrm>
            <a:off x="4742162" y="1908576"/>
            <a:ext cx="5240592" cy="369332"/>
          </a:xfrm>
          <a:prstGeom prst="rect">
            <a:avLst/>
          </a:prstGeom>
          <a:noFill/>
        </p:spPr>
        <p:txBody>
          <a:bodyPr wrap="square">
            <a:spAutoFit/>
          </a:bodyPr>
          <a:lstStyle/>
          <a:p>
            <a:r>
              <a:rPr lang="pt-BR" altLang="pt-BR"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https://www.youtube.com/watch?v=lUTzsKuq5jE</a:t>
            </a:r>
            <a:endParaRPr lang="pt-BR" altLang="pt-BR"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32436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ixaDeTexto 1">
            <a:extLst>
              <a:ext uri="{FF2B5EF4-FFF2-40B4-BE49-F238E27FC236}">
                <a16:creationId xmlns:a16="http://schemas.microsoft.com/office/drawing/2014/main" id="{F6D7B4B6-F0D6-4189-8AF9-AD403F12E2F1}"/>
              </a:ext>
            </a:extLst>
          </p:cNvPr>
          <p:cNvSpPr txBox="1">
            <a:spLocks noChangeArrowheads="1"/>
          </p:cNvSpPr>
          <p:nvPr/>
        </p:nvSpPr>
        <p:spPr bwMode="auto">
          <a:xfrm>
            <a:off x="765221" y="669924"/>
            <a:ext cx="9334732"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b="1"/>
              <a:t>Robôs Industriais</a:t>
            </a:r>
          </a:p>
        </p:txBody>
      </p:sp>
      <p:sp>
        <p:nvSpPr>
          <p:cNvPr id="2" name="CaixaDeTexto 1">
            <a:extLst>
              <a:ext uri="{FF2B5EF4-FFF2-40B4-BE49-F238E27FC236}">
                <a16:creationId xmlns:a16="http://schemas.microsoft.com/office/drawing/2014/main" id="{DA320B8D-834E-46F7-97FC-87A111946971}"/>
              </a:ext>
            </a:extLst>
          </p:cNvPr>
          <p:cNvSpPr txBox="1">
            <a:spLocks noChangeArrowheads="1"/>
          </p:cNvSpPr>
          <p:nvPr/>
        </p:nvSpPr>
        <p:spPr bwMode="auto">
          <a:xfrm>
            <a:off x="765221" y="1668010"/>
            <a:ext cx="9101788" cy="141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Alguns elementos de máquinas usados são os fusos de esferas circulantes, iguais aos empregados em maquinas-ferramentas, engrenagens, polias e correias dentadas, barras articuladas e redutores de velocidade de elevada taxa de redução.</a:t>
            </a:r>
          </a:p>
        </p:txBody>
      </p:sp>
      <p:pic>
        <p:nvPicPr>
          <p:cNvPr id="5" name="Imagem 4">
            <a:extLst>
              <a:ext uri="{FF2B5EF4-FFF2-40B4-BE49-F238E27FC236}">
                <a16:creationId xmlns:a16="http://schemas.microsoft.com/office/drawing/2014/main" id="{6380768A-E386-4C4F-AAE9-802A80AC8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621" y="3143883"/>
            <a:ext cx="3509451" cy="350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ixaDeTexto 1">
            <a:extLst>
              <a:ext uri="{FF2B5EF4-FFF2-40B4-BE49-F238E27FC236}">
                <a16:creationId xmlns:a16="http://schemas.microsoft.com/office/drawing/2014/main" id="{1B0B9AA8-80F2-4308-A03F-583717E1DB60}"/>
              </a:ext>
            </a:extLst>
          </p:cNvPr>
          <p:cNvSpPr txBox="1">
            <a:spLocks noChangeArrowheads="1"/>
          </p:cNvSpPr>
          <p:nvPr/>
        </p:nvSpPr>
        <p:spPr bwMode="auto">
          <a:xfrm>
            <a:off x="765221" y="669924"/>
            <a:ext cx="9334732"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b="1"/>
              <a:t>Robôs Industriais</a:t>
            </a:r>
          </a:p>
        </p:txBody>
      </p:sp>
      <p:sp>
        <p:nvSpPr>
          <p:cNvPr id="2" name="CaixaDeTexto 1">
            <a:extLst>
              <a:ext uri="{FF2B5EF4-FFF2-40B4-BE49-F238E27FC236}">
                <a16:creationId xmlns:a16="http://schemas.microsoft.com/office/drawing/2014/main" id="{B6491F0B-2B5C-4180-A66B-48CA860CB211}"/>
              </a:ext>
            </a:extLst>
          </p:cNvPr>
          <p:cNvSpPr txBox="1">
            <a:spLocks noChangeArrowheads="1"/>
          </p:cNvSpPr>
          <p:nvPr/>
        </p:nvSpPr>
        <p:spPr bwMode="auto">
          <a:xfrm>
            <a:off x="765221" y="1589795"/>
            <a:ext cx="8870545" cy="108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 controle dos movimentos dos robôs é obtido pela sincronização dos motores, juntas e demais partes para que o órgão terminal atinja a posição desejada.</a:t>
            </a:r>
          </a:p>
        </p:txBody>
      </p:sp>
      <p:sp>
        <p:nvSpPr>
          <p:cNvPr id="3" name="CaixaDeTexto 2">
            <a:extLst>
              <a:ext uri="{FF2B5EF4-FFF2-40B4-BE49-F238E27FC236}">
                <a16:creationId xmlns:a16="http://schemas.microsoft.com/office/drawing/2014/main" id="{9A8C2C21-9050-4319-9778-0509C58E30A0}"/>
              </a:ext>
            </a:extLst>
          </p:cNvPr>
          <p:cNvSpPr txBox="1">
            <a:spLocks noChangeArrowheads="1"/>
          </p:cNvSpPr>
          <p:nvPr/>
        </p:nvSpPr>
        <p:spPr bwMode="auto">
          <a:xfrm>
            <a:off x="765221" y="3441438"/>
            <a:ext cx="8307741" cy="174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q"/>
            </a:pPr>
            <a:r>
              <a:rPr lang="pt-BR" altLang="pt-BR" sz="2142"/>
              <a:t>O controle envolve aspectos mecânicos, eletrônicos e de computação. O sistema de controle deve considerar a massa que está sendo manuseada pelo robô, as acelerações e desacelerações, os atritos entre os componentes mecânicos. O desafio é tornar os robôs mais confiáveis, precisos e rápidos. </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1">
            <a:extLst>
              <a:ext uri="{FF2B5EF4-FFF2-40B4-BE49-F238E27FC236}">
                <a16:creationId xmlns:a16="http://schemas.microsoft.com/office/drawing/2014/main" id="{C317ABAC-3B8F-4DFE-9A60-3AEB01E6DE41}"/>
              </a:ext>
            </a:extLst>
          </p:cNvPr>
          <p:cNvSpPr txBox="1">
            <a:spLocks noChangeArrowheads="1"/>
          </p:cNvSpPr>
          <p:nvPr/>
        </p:nvSpPr>
        <p:spPr bwMode="auto">
          <a:xfrm>
            <a:off x="765221" y="669924"/>
            <a:ext cx="9334732" cy="55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999" b="1"/>
              <a:t>Robôs Industriais</a:t>
            </a:r>
          </a:p>
        </p:txBody>
      </p:sp>
      <p:sp>
        <p:nvSpPr>
          <p:cNvPr id="18435" name="CaixaDeTexto 1">
            <a:extLst>
              <a:ext uri="{FF2B5EF4-FFF2-40B4-BE49-F238E27FC236}">
                <a16:creationId xmlns:a16="http://schemas.microsoft.com/office/drawing/2014/main" id="{42A9C592-746E-4A47-A4A4-84D5912FFD45}"/>
              </a:ext>
            </a:extLst>
          </p:cNvPr>
          <p:cNvSpPr txBox="1">
            <a:spLocks noChangeArrowheads="1"/>
          </p:cNvSpPr>
          <p:nvPr/>
        </p:nvSpPr>
        <p:spPr bwMode="auto">
          <a:xfrm>
            <a:off x="765221" y="1513281"/>
            <a:ext cx="5784473" cy="42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142"/>
              <a:t>Aplicações</a:t>
            </a:r>
          </a:p>
        </p:txBody>
      </p:sp>
      <p:sp>
        <p:nvSpPr>
          <p:cNvPr id="3" name="CaixaDeTexto 2">
            <a:extLst>
              <a:ext uri="{FF2B5EF4-FFF2-40B4-BE49-F238E27FC236}">
                <a16:creationId xmlns:a16="http://schemas.microsoft.com/office/drawing/2014/main" id="{16200400-75E0-4A07-BB1A-86BA9AAB85FB}"/>
              </a:ext>
            </a:extLst>
          </p:cNvPr>
          <p:cNvSpPr txBox="1">
            <a:spLocks noChangeArrowheads="1"/>
          </p:cNvSpPr>
          <p:nvPr/>
        </p:nvSpPr>
        <p:spPr bwMode="auto">
          <a:xfrm>
            <a:off x="919949" y="2438252"/>
            <a:ext cx="8715817" cy="338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ClrTx/>
              <a:buSzTx/>
              <a:buFont typeface="Wingdings" panose="05000000000000000000" pitchFamily="2" charset="2"/>
              <a:buChar char="v"/>
            </a:pPr>
            <a:r>
              <a:rPr lang="pt-BR" altLang="pt-BR" sz="2142"/>
              <a:t>Os robôs têm uma ampla aplicação industrial. Podem ser utilizados para manipulação de materiais, carga e descarga de máquinas. São também muito utilizados na indústria automobilística. </a:t>
            </a:r>
          </a:p>
          <a:p>
            <a:pPr algn="just">
              <a:spcBef>
                <a:spcPct val="0"/>
              </a:spcBef>
              <a:buClrTx/>
              <a:buSzTx/>
              <a:buFont typeface="Wingdings" panose="05000000000000000000" pitchFamily="2" charset="2"/>
              <a:buChar char="v"/>
            </a:pPr>
            <a:endParaRPr lang="pt-BR" altLang="pt-BR" sz="2142"/>
          </a:p>
          <a:p>
            <a:pPr algn="just">
              <a:spcBef>
                <a:spcPct val="0"/>
              </a:spcBef>
              <a:buClrTx/>
              <a:buSzTx/>
              <a:buFont typeface="Wingdings" panose="05000000000000000000" pitchFamily="2" charset="2"/>
              <a:buChar char="v"/>
            </a:pPr>
            <a:endParaRPr lang="pt-BR" altLang="pt-BR" sz="2142"/>
          </a:p>
          <a:p>
            <a:pPr algn="just">
              <a:spcBef>
                <a:spcPct val="0"/>
              </a:spcBef>
              <a:buClrTx/>
              <a:buSzTx/>
              <a:buFont typeface="Wingdings" panose="05000000000000000000" pitchFamily="2" charset="2"/>
              <a:buChar char="v"/>
            </a:pPr>
            <a:endParaRPr lang="pt-BR" altLang="pt-BR" sz="2142"/>
          </a:p>
          <a:p>
            <a:pPr algn="just">
              <a:spcBef>
                <a:spcPct val="0"/>
              </a:spcBef>
              <a:buClrTx/>
              <a:buSzTx/>
              <a:buFont typeface="Wingdings" panose="05000000000000000000" pitchFamily="2" charset="2"/>
              <a:buChar char="v"/>
            </a:pPr>
            <a:r>
              <a:rPr lang="pt-BR" altLang="pt-BR" sz="2142"/>
              <a:t>Os robôs são aplicados em atividades de grande risco para o homem, como exploração espacial, submarina, em crateras de vulcões, com produtos radioativos, no desarmamento de bombas, etc.</a:t>
            </a:r>
          </a:p>
        </p:txBody>
      </p:sp>
      <p:sp>
        <p:nvSpPr>
          <p:cNvPr id="18437" name="CaixaDeTexto 1">
            <a:extLst>
              <a:ext uri="{FF2B5EF4-FFF2-40B4-BE49-F238E27FC236}">
                <a16:creationId xmlns:a16="http://schemas.microsoft.com/office/drawing/2014/main" id="{7B7EC834-C12B-44F5-88B5-B63B01DA4115}"/>
              </a:ext>
            </a:extLst>
          </p:cNvPr>
          <p:cNvSpPr txBox="1">
            <a:spLocks noChangeArrowheads="1"/>
          </p:cNvSpPr>
          <p:nvPr/>
        </p:nvSpPr>
        <p:spPr bwMode="auto">
          <a:xfrm>
            <a:off x="1227707" y="6218054"/>
            <a:ext cx="8715817" cy="68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1928"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https://www.youtube.com/watch?v=lUTzsKuq5jE</a:t>
            </a:r>
            <a:endParaRPr lang="pt-BR" altLang="pt-BR" sz="1928" dirty="0">
              <a:latin typeface="Calibri" panose="020F0502020204030204" pitchFamily="34" charset="0"/>
              <a:ea typeface="Calibri" panose="020F0502020204030204" pitchFamily="34" charset="0"/>
              <a:cs typeface="Times New Roman" panose="02020603050405020304" pitchFamily="18" charset="0"/>
            </a:endParaRPr>
          </a:p>
          <a:p>
            <a:endParaRPr lang="pt-BR" altLang="pt-BR" sz="1928" dirty="0">
              <a:ea typeface="Calibri" panose="020F050202020403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AAC7346-7BE0-4D08-BF3B-27700D51D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78" y="1513281"/>
            <a:ext cx="6988296" cy="518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00A410-62D1-4D33-95A3-FB5F143333A0}"/>
              </a:ext>
            </a:extLst>
          </p:cNvPr>
          <p:cNvSpPr txBox="1">
            <a:spLocks noChangeArrowheads="1"/>
          </p:cNvSpPr>
          <p:nvPr/>
        </p:nvSpPr>
        <p:spPr>
          <a:xfrm>
            <a:off x="804327" y="819552"/>
            <a:ext cx="9331331" cy="55260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eaLnBrk="1" hangingPunct="1">
              <a:defRPr/>
            </a:pPr>
            <a:r>
              <a:rPr lang="en-US" altLang="en-US" sz="2571" b="1" kern="0" dirty="0" err="1"/>
              <a:t>Diagrama</a:t>
            </a:r>
            <a:r>
              <a:rPr lang="en-US" altLang="en-US" sz="2571" b="1" kern="0" dirty="0"/>
              <a:t> </a:t>
            </a:r>
            <a:r>
              <a:rPr lang="en-US" altLang="en-US" sz="2571" b="1" kern="0" dirty="0" err="1"/>
              <a:t>em</a:t>
            </a:r>
            <a:r>
              <a:rPr lang="en-US" altLang="en-US" sz="2571" b="1" kern="0" dirty="0"/>
              <a:t> </a:t>
            </a:r>
            <a:r>
              <a:rPr lang="en-US" altLang="en-US" sz="2571" b="1" kern="0" dirty="0" err="1"/>
              <a:t>Bloco</a:t>
            </a:r>
            <a:r>
              <a:rPr lang="en-US" altLang="en-US" sz="2571" b="1" kern="0" dirty="0"/>
              <a:t> de um Robo Industrial</a:t>
            </a:r>
            <a:endParaRPr lang="pt-BR" altLang="pt-BR" sz="2571" b="1" kern="0"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ixaDeTexto 1">
            <a:extLst>
              <a:ext uri="{FF2B5EF4-FFF2-40B4-BE49-F238E27FC236}">
                <a16:creationId xmlns:a16="http://schemas.microsoft.com/office/drawing/2014/main" id="{D40787A5-6BC9-47C5-9121-1C888509F209}"/>
              </a:ext>
            </a:extLst>
          </p:cNvPr>
          <p:cNvSpPr txBox="1">
            <a:spLocks noChangeArrowheads="1"/>
          </p:cNvSpPr>
          <p:nvPr/>
        </p:nvSpPr>
        <p:spPr bwMode="auto">
          <a:xfrm>
            <a:off x="765222" y="664824"/>
            <a:ext cx="9178302" cy="7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pt-BR" altLang="pt-BR" sz="2571" b="1"/>
              <a:t>Controlador do Robô</a:t>
            </a:r>
          </a:p>
          <a:p>
            <a:pPr>
              <a:spcBef>
                <a:spcPct val="0"/>
              </a:spcBef>
              <a:buClrTx/>
              <a:buSzTx/>
              <a:buFontTx/>
              <a:buNone/>
            </a:pPr>
            <a:endParaRPr lang="pt-BR" altLang="pt-BR" sz="1928"/>
          </a:p>
        </p:txBody>
      </p:sp>
      <p:sp>
        <p:nvSpPr>
          <p:cNvPr id="3" name="CaixaDeTexto 2">
            <a:extLst>
              <a:ext uri="{FF2B5EF4-FFF2-40B4-BE49-F238E27FC236}">
                <a16:creationId xmlns:a16="http://schemas.microsoft.com/office/drawing/2014/main" id="{19300E49-5835-40C2-97A7-98EAE6E06F9C}"/>
              </a:ext>
            </a:extLst>
          </p:cNvPr>
          <p:cNvSpPr txBox="1">
            <a:spLocks noChangeArrowheads="1"/>
          </p:cNvSpPr>
          <p:nvPr/>
        </p:nvSpPr>
        <p:spPr bwMode="auto">
          <a:xfrm>
            <a:off x="777122" y="1455470"/>
            <a:ext cx="9025274" cy="141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 typeface="Wingdings" panose="05000000000000000000" pitchFamily="2" charset="2"/>
              <a:buChar char="q"/>
            </a:pPr>
            <a:r>
              <a:rPr lang="pt-BR" altLang="pt-BR" sz="2142"/>
              <a:t>O Controlador é a parte do robô que opera o braço mecânico e mantém contato com seu ambiente. O dispositivo em si é composto por hardware e software, combinados para possibilitar ao robô executar suas tarefas.</a:t>
            </a:r>
          </a:p>
        </p:txBody>
      </p:sp>
      <p:pic>
        <p:nvPicPr>
          <p:cNvPr id="7" name="Imagem 6" descr="Uma imagem contendo mapa, texto&#10;&#10;Descrição gerada automaticamente">
            <a:extLst>
              <a:ext uri="{FF2B5EF4-FFF2-40B4-BE49-F238E27FC236}">
                <a16:creationId xmlns:a16="http://schemas.microsoft.com/office/drawing/2014/main" id="{880C42CA-D26E-422B-BC4B-034ADD126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164" y="3131981"/>
            <a:ext cx="6549615" cy="336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ector de Seta Reta 8">
            <a:extLst>
              <a:ext uri="{FF2B5EF4-FFF2-40B4-BE49-F238E27FC236}">
                <a16:creationId xmlns:a16="http://schemas.microsoft.com/office/drawing/2014/main" id="{A7834FA8-BE60-4171-B4D5-DA9F89494E0D}"/>
              </a:ext>
            </a:extLst>
          </p:cNvPr>
          <p:cNvCxnSpPr/>
          <p:nvPr/>
        </p:nvCxnSpPr>
        <p:spPr>
          <a:xfrm flipV="1">
            <a:off x="3696565" y="5832081"/>
            <a:ext cx="538999" cy="666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BB18C3D4-C809-40B6-A74B-CD310BFCD957}"/>
              </a:ext>
            </a:extLst>
          </p:cNvPr>
          <p:cNvSpPr txBox="1">
            <a:spLocks noChangeArrowheads="1"/>
          </p:cNvSpPr>
          <p:nvPr/>
        </p:nvSpPr>
        <p:spPr bwMode="auto">
          <a:xfrm>
            <a:off x="2848107" y="6498606"/>
            <a:ext cx="22359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pt-BR" sz="1500"/>
              <a:t>Servomotor</a:t>
            </a:r>
            <a:endParaRPr lang="pt-BR" altLang="pt-BR" sz="1500"/>
          </a:p>
        </p:txBody>
      </p:sp>
      <p:cxnSp>
        <p:nvCxnSpPr>
          <p:cNvPr id="14" name="Conector de Seta Reta 13">
            <a:extLst>
              <a:ext uri="{FF2B5EF4-FFF2-40B4-BE49-F238E27FC236}">
                <a16:creationId xmlns:a16="http://schemas.microsoft.com/office/drawing/2014/main" id="{CDBE5A5A-72DB-45F1-9E4D-0159D93508ED}"/>
              </a:ext>
            </a:extLst>
          </p:cNvPr>
          <p:cNvCxnSpPr/>
          <p:nvPr/>
        </p:nvCxnSpPr>
        <p:spPr>
          <a:xfrm flipH="1">
            <a:off x="5354372" y="4135167"/>
            <a:ext cx="1426565" cy="924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8E358882-AF9A-42F1-B6DB-2E23DFBD9552}"/>
              </a:ext>
            </a:extLst>
          </p:cNvPr>
          <p:cNvCxnSpPr/>
          <p:nvPr/>
        </p:nvCxnSpPr>
        <p:spPr>
          <a:xfrm flipH="1">
            <a:off x="6473179" y="4135167"/>
            <a:ext cx="307758" cy="9249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C9611B70-6F51-4DCD-93DB-768E95946252}"/>
              </a:ext>
            </a:extLst>
          </p:cNvPr>
          <p:cNvSpPr txBox="1">
            <a:spLocks noChangeArrowheads="1"/>
          </p:cNvSpPr>
          <p:nvPr/>
        </p:nvSpPr>
        <p:spPr bwMode="auto">
          <a:xfrm>
            <a:off x="6697620" y="3805306"/>
            <a:ext cx="27766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pt-BR" sz="1500"/>
              <a:t>Servo driver</a:t>
            </a:r>
            <a:endParaRPr lang="pt-BR" altLang="pt-BR" sz="150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2"/>
</p:tagLst>
</file>

<file path=ppt/tags/tag10.xml><?xml version="1.0" encoding="utf-8"?>
<p:tagLst xmlns:a="http://schemas.openxmlformats.org/drawingml/2006/main" xmlns:r="http://schemas.openxmlformats.org/officeDocument/2006/relationships" xmlns:p="http://schemas.openxmlformats.org/presentationml/2006/main">
  <p:tag name="TIMING" val="|13.9|0.8|10|7"/>
</p:tagLst>
</file>

<file path=ppt/tags/tag11.xml><?xml version="1.0" encoding="utf-8"?>
<p:tagLst xmlns:a="http://schemas.openxmlformats.org/drawingml/2006/main" xmlns:r="http://schemas.openxmlformats.org/officeDocument/2006/relationships" xmlns:p="http://schemas.openxmlformats.org/presentationml/2006/main">
  <p:tag name="TIMING" val="|2.5|8.2|5.6|7.6"/>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2|13.9|4|2"/>
</p:tagLst>
</file>

<file path=ppt/tags/tag14.xml><?xml version="1.0" encoding="utf-8"?>
<p:tagLst xmlns:a="http://schemas.openxmlformats.org/drawingml/2006/main" xmlns:r="http://schemas.openxmlformats.org/officeDocument/2006/relationships" xmlns:p="http://schemas.openxmlformats.org/presentationml/2006/main">
  <p:tag name="TIMING" val="|1.1|5.1|8.4|7.2"/>
</p:tagLst>
</file>

<file path=ppt/tags/tag15.xml><?xml version="1.0" encoding="utf-8"?>
<p:tagLst xmlns:a="http://schemas.openxmlformats.org/drawingml/2006/main" xmlns:r="http://schemas.openxmlformats.org/officeDocument/2006/relationships" xmlns:p="http://schemas.openxmlformats.org/presentationml/2006/main">
  <p:tag name="TIMING" val="|3.2|10.4|7.4"/>
</p:tagLst>
</file>

<file path=ppt/tags/tag16.xml><?xml version="1.0" encoding="utf-8"?>
<p:tagLst xmlns:a="http://schemas.openxmlformats.org/drawingml/2006/main" xmlns:r="http://schemas.openxmlformats.org/officeDocument/2006/relationships" xmlns:p="http://schemas.openxmlformats.org/presentationml/2006/main">
  <p:tag name="TIMING" val="|1.1|8.2"/>
</p:tagLst>
</file>

<file path=ppt/tags/tag17.xml><?xml version="1.0" encoding="utf-8"?>
<p:tagLst xmlns:a="http://schemas.openxmlformats.org/drawingml/2006/main" xmlns:r="http://schemas.openxmlformats.org/officeDocument/2006/relationships" xmlns:p="http://schemas.openxmlformats.org/presentationml/2006/main">
  <p:tag name="TIMING" val="|1.2|2.6|7.8"/>
</p:tagLst>
</file>

<file path=ppt/tags/tag18.xml><?xml version="1.0" encoding="utf-8"?>
<p:tagLst xmlns:a="http://schemas.openxmlformats.org/drawingml/2006/main" xmlns:r="http://schemas.openxmlformats.org/officeDocument/2006/relationships" xmlns:p="http://schemas.openxmlformats.org/presentationml/2006/main">
  <p:tag name="TIMING" val="|1.1|1.5|3.8|1.6|16.1"/>
</p:tagLst>
</file>

<file path=ppt/tags/tag19.xml><?xml version="1.0" encoding="utf-8"?>
<p:tagLst xmlns:a="http://schemas.openxmlformats.org/drawingml/2006/main" xmlns:r="http://schemas.openxmlformats.org/officeDocument/2006/relationships" xmlns:p="http://schemas.openxmlformats.org/presentationml/2006/main">
  <p:tag name="TIMING" val="|1.1|0.7|1.4|1.2|11.1|10.6"/>
</p:tagLst>
</file>

<file path=ppt/tags/tag2.xml><?xml version="1.0" encoding="utf-8"?>
<p:tagLst xmlns:a="http://schemas.openxmlformats.org/drawingml/2006/main" xmlns:r="http://schemas.openxmlformats.org/officeDocument/2006/relationships" xmlns:p="http://schemas.openxmlformats.org/presentationml/2006/main">
  <p:tag name="TIMING" val="|1.8|7.3"/>
</p:tagLst>
</file>

<file path=ppt/tags/tag20.xml><?xml version="1.0" encoding="utf-8"?>
<p:tagLst xmlns:a="http://schemas.openxmlformats.org/drawingml/2006/main" xmlns:r="http://schemas.openxmlformats.org/officeDocument/2006/relationships" xmlns:p="http://schemas.openxmlformats.org/presentationml/2006/main">
  <p:tag name="TIMING" val="|1|0.8"/>
</p:tagLst>
</file>

<file path=ppt/tags/tag21.xml><?xml version="1.0" encoding="utf-8"?>
<p:tagLst xmlns:a="http://schemas.openxmlformats.org/drawingml/2006/main" xmlns:r="http://schemas.openxmlformats.org/officeDocument/2006/relationships" xmlns:p="http://schemas.openxmlformats.org/presentationml/2006/main">
  <p:tag name="TIMING" val="|3.1|6|9.1"/>
</p:tagLst>
</file>

<file path=ppt/tags/tag22.xml><?xml version="1.0" encoding="utf-8"?>
<p:tagLst xmlns:a="http://schemas.openxmlformats.org/drawingml/2006/main" xmlns:r="http://schemas.openxmlformats.org/officeDocument/2006/relationships" xmlns:p="http://schemas.openxmlformats.org/presentationml/2006/main">
  <p:tag name="TIMING" val="|1|6.5|12.8"/>
</p:tagLst>
</file>

<file path=ppt/tags/tag23.xml><?xml version="1.0" encoding="utf-8"?>
<p:tagLst xmlns:a="http://schemas.openxmlformats.org/drawingml/2006/main" xmlns:r="http://schemas.openxmlformats.org/officeDocument/2006/relationships" xmlns:p="http://schemas.openxmlformats.org/presentationml/2006/main">
  <p:tag name="TIMING" val="|8.2|0.9|8.4|7"/>
</p:tagLst>
</file>

<file path=ppt/tags/tag24.xml><?xml version="1.0" encoding="utf-8"?>
<p:tagLst xmlns:a="http://schemas.openxmlformats.org/drawingml/2006/main" xmlns:r="http://schemas.openxmlformats.org/officeDocument/2006/relationships" xmlns:p="http://schemas.openxmlformats.org/presentationml/2006/main">
  <p:tag name="TIMING" val="|5.3|6|2.7|4.4|3.7"/>
</p:tagLst>
</file>

<file path=ppt/tags/tag25.xml><?xml version="1.0" encoding="utf-8"?>
<p:tagLst xmlns:a="http://schemas.openxmlformats.org/drawingml/2006/main" xmlns:r="http://schemas.openxmlformats.org/officeDocument/2006/relationships" xmlns:p="http://schemas.openxmlformats.org/presentationml/2006/main">
  <p:tag name="TIMING" val="|1.8|3.3|3|3.1|5.6"/>
</p:tagLst>
</file>

<file path=ppt/tags/tag26.xml><?xml version="1.0" encoding="utf-8"?>
<p:tagLst xmlns:a="http://schemas.openxmlformats.org/drawingml/2006/main" xmlns:r="http://schemas.openxmlformats.org/officeDocument/2006/relationships" xmlns:p="http://schemas.openxmlformats.org/presentationml/2006/main">
  <p:tag name="TIMING" val="|2.1|13.9|2.8|2.5"/>
</p:tagLst>
</file>

<file path=ppt/tags/tag27.xml><?xml version="1.0" encoding="utf-8"?>
<p:tagLst xmlns:a="http://schemas.openxmlformats.org/drawingml/2006/main" xmlns:r="http://schemas.openxmlformats.org/officeDocument/2006/relationships" xmlns:p="http://schemas.openxmlformats.org/presentationml/2006/main">
  <p:tag name="TIMING" val="|1.5|3|5.3"/>
</p:tagLst>
</file>

<file path=ppt/tags/tag28.xml><?xml version="1.0" encoding="utf-8"?>
<p:tagLst xmlns:a="http://schemas.openxmlformats.org/drawingml/2006/main" xmlns:r="http://schemas.openxmlformats.org/officeDocument/2006/relationships" xmlns:p="http://schemas.openxmlformats.org/presentationml/2006/main">
  <p:tag name="TIMING" val="|1.2|19|3|2.7"/>
</p:tagLst>
</file>

<file path=ppt/tags/tag29.xml><?xml version="1.0" encoding="utf-8"?>
<p:tagLst xmlns:a="http://schemas.openxmlformats.org/drawingml/2006/main" xmlns:r="http://schemas.openxmlformats.org/officeDocument/2006/relationships" xmlns:p="http://schemas.openxmlformats.org/presentationml/2006/main">
  <p:tag name="TIMING" val="|1.1|2.3|10.7"/>
</p:tagLst>
</file>

<file path=ppt/tags/tag3.xml><?xml version="1.0" encoding="utf-8"?>
<p:tagLst xmlns:a="http://schemas.openxmlformats.org/drawingml/2006/main" xmlns:r="http://schemas.openxmlformats.org/officeDocument/2006/relationships" xmlns:p="http://schemas.openxmlformats.org/presentationml/2006/main">
  <p:tag name="TIMING" val="|1.5|16.4"/>
</p:tagLst>
</file>

<file path=ppt/tags/tag30.xml><?xml version="1.0" encoding="utf-8"?>
<p:tagLst xmlns:a="http://schemas.openxmlformats.org/drawingml/2006/main" xmlns:r="http://schemas.openxmlformats.org/officeDocument/2006/relationships" xmlns:p="http://schemas.openxmlformats.org/presentationml/2006/main">
  <p:tag name="TIMING" val="|1|1.8|8.8"/>
</p:tagLst>
</file>

<file path=ppt/tags/tag31.xml><?xml version="1.0" encoding="utf-8"?>
<p:tagLst xmlns:a="http://schemas.openxmlformats.org/drawingml/2006/main" xmlns:r="http://schemas.openxmlformats.org/officeDocument/2006/relationships" xmlns:p="http://schemas.openxmlformats.org/presentationml/2006/main">
  <p:tag name="TIMING" val="|1.2|3.2|6"/>
</p:tagLst>
</file>

<file path=ppt/tags/tag32.xml><?xml version="1.0" encoding="utf-8"?>
<p:tagLst xmlns:a="http://schemas.openxmlformats.org/drawingml/2006/main" xmlns:r="http://schemas.openxmlformats.org/officeDocument/2006/relationships" xmlns:p="http://schemas.openxmlformats.org/presentationml/2006/main">
  <p:tag name="TIMING" val="|1.2|3.1|8.7"/>
</p:tagLst>
</file>

<file path=ppt/tags/tag33.xml><?xml version="1.0" encoding="utf-8"?>
<p:tagLst xmlns:a="http://schemas.openxmlformats.org/drawingml/2006/main" xmlns:r="http://schemas.openxmlformats.org/officeDocument/2006/relationships" xmlns:p="http://schemas.openxmlformats.org/presentationml/2006/main">
  <p:tag name="TIMING" val="|1|0.7|12.1"/>
</p:tagLst>
</file>

<file path=ppt/tags/tag34.xml><?xml version="1.0" encoding="utf-8"?>
<p:tagLst xmlns:a="http://schemas.openxmlformats.org/drawingml/2006/main" xmlns:r="http://schemas.openxmlformats.org/officeDocument/2006/relationships" xmlns:p="http://schemas.openxmlformats.org/presentationml/2006/main">
  <p:tag name="TIMING" val="|1.1|9.6|2"/>
</p:tagLst>
</file>

<file path=ppt/tags/tag35.xml><?xml version="1.0" encoding="utf-8"?>
<p:tagLst xmlns:a="http://schemas.openxmlformats.org/drawingml/2006/main" xmlns:r="http://schemas.openxmlformats.org/officeDocument/2006/relationships" xmlns:p="http://schemas.openxmlformats.org/presentationml/2006/main">
  <p:tag name="TIMING" val="|2|5.6|7.2|3.2"/>
</p:tagLst>
</file>

<file path=ppt/tags/tag36.xml><?xml version="1.0" encoding="utf-8"?>
<p:tagLst xmlns:a="http://schemas.openxmlformats.org/drawingml/2006/main" xmlns:r="http://schemas.openxmlformats.org/officeDocument/2006/relationships" xmlns:p="http://schemas.openxmlformats.org/presentationml/2006/main">
  <p:tag name="TIMING" val="|25.1|3.4|8.1|5.2|9.5"/>
</p:tagLst>
</file>

<file path=ppt/tags/tag4.xml><?xml version="1.0" encoding="utf-8"?>
<p:tagLst xmlns:a="http://schemas.openxmlformats.org/drawingml/2006/main" xmlns:r="http://schemas.openxmlformats.org/officeDocument/2006/relationships" xmlns:p="http://schemas.openxmlformats.org/presentationml/2006/main">
  <p:tag name="TIMING" val="|1.2|1.9"/>
</p:tagLst>
</file>

<file path=ppt/tags/tag5.xml><?xml version="1.0" encoding="utf-8"?>
<p:tagLst xmlns:a="http://schemas.openxmlformats.org/drawingml/2006/main" xmlns:r="http://schemas.openxmlformats.org/officeDocument/2006/relationships" xmlns:p="http://schemas.openxmlformats.org/presentationml/2006/main">
  <p:tag name="TIMING" val="|1.2|13.2"/>
</p:tagLst>
</file>

<file path=ppt/tags/tag6.xml><?xml version="1.0" encoding="utf-8"?>
<p:tagLst xmlns:a="http://schemas.openxmlformats.org/drawingml/2006/main" xmlns:r="http://schemas.openxmlformats.org/officeDocument/2006/relationships" xmlns:p="http://schemas.openxmlformats.org/presentationml/2006/main">
  <p:tag name="TIMING" val="|2.7|11.7"/>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2|13.4|3.3|0.9|1.2|0.8|1.1"/>
</p:tagLst>
</file>

<file path=ppt/tags/tag9.xml><?xml version="1.0" encoding="utf-8"?>
<p:tagLst xmlns:a="http://schemas.openxmlformats.org/drawingml/2006/main" xmlns:r="http://schemas.openxmlformats.org/officeDocument/2006/relationships" xmlns:p="http://schemas.openxmlformats.org/presentationml/2006/main">
  <p:tag name="TIMING" val="|1.5|4.4|5.9|10.2"/>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1585</TotalTime>
  <Words>2222</Words>
  <Application>Microsoft Office PowerPoint</Application>
  <PresentationFormat>Personalizar</PresentationFormat>
  <Paragraphs>270</Paragraphs>
  <Slides>44</Slides>
  <Notes>12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44</vt:i4>
      </vt:variant>
    </vt:vector>
  </HeadingPairs>
  <TitlesOfParts>
    <vt:vector size="50" baseType="lpstr">
      <vt:lpstr>Arial</vt:lpstr>
      <vt:lpstr>Calibri</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Cesar da Costa</dc:creator>
  <cp:lastModifiedBy>Cesar da Costa</cp:lastModifiedBy>
  <cp:revision>122</cp:revision>
  <dcterms:created xsi:type="dcterms:W3CDTF">2022-01-16T23:09:25Z</dcterms:created>
  <dcterms:modified xsi:type="dcterms:W3CDTF">2022-04-27T22:02:51Z</dcterms:modified>
</cp:coreProperties>
</file>